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6"/>
  </p:notesMasterIdLst>
  <p:sldIdLst>
    <p:sldId id="256" r:id="rId2"/>
    <p:sldId id="260" r:id="rId3"/>
    <p:sldId id="257" r:id="rId4"/>
    <p:sldId id="261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69" r:id="rId14"/>
    <p:sldId id="280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1A9917-77EF-4217-89E8-CF9EC24F35FE}">
  <a:tblStyle styleId="{201A9917-77EF-4217-89E8-CF9EC24F35F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3756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5939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2267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6104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4572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61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90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049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9733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0934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0950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543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992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63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3919993" y="3977033"/>
            <a:ext cx="1303500" cy="112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Shape 10"/>
          <p:cNvSpPr/>
          <p:nvPr/>
        </p:nvSpPr>
        <p:spPr>
          <a:xfrm rot="5400000">
            <a:off x="3809056" y="-81000"/>
            <a:ext cx="1525499" cy="1761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400175" y="1991825"/>
            <a:ext cx="63435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2809875" y="-172875"/>
            <a:ext cx="1111499" cy="9624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3602723" y="1360109"/>
            <a:ext cx="493799" cy="4274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5278914" y="855278"/>
            <a:ext cx="944700" cy="818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rot="10800000" flipH="1">
            <a:off x="5365798" y="352324"/>
            <a:ext cx="493799" cy="4271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6" name="Shape 16"/>
          <p:cNvGrpSpPr/>
          <p:nvPr/>
        </p:nvGrpSpPr>
        <p:grpSpPr>
          <a:xfrm>
            <a:off x="5549153" y="1029780"/>
            <a:ext cx="404640" cy="374058"/>
            <a:chOff x="5975075" y="2327500"/>
            <a:chExt cx="420100" cy="388350"/>
          </a:xfrm>
        </p:grpSpPr>
        <p:sp>
          <p:nvSpPr>
            <p:cNvPr id="17" name="Shape 17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9" name="Shape 19"/>
          <p:cNvSpPr/>
          <p:nvPr/>
        </p:nvSpPr>
        <p:spPr>
          <a:xfrm>
            <a:off x="3253021" y="113273"/>
            <a:ext cx="225084" cy="389963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0" name="Shape 20"/>
          <p:cNvGrpSpPr/>
          <p:nvPr/>
        </p:nvGrpSpPr>
        <p:grpSpPr>
          <a:xfrm>
            <a:off x="4380525" y="515192"/>
            <a:ext cx="382958" cy="607110"/>
            <a:chOff x="6718575" y="2318625"/>
            <a:chExt cx="256950" cy="407375"/>
          </a:xfrm>
        </p:grpSpPr>
        <p:sp>
          <p:nvSpPr>
            <p:cNvPr id="21" name="Shape 21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9" name="Shape 29"/>
          <p:cNvGrpSpPr/>
          <p:nvPr/>
        </p:nvGrpSpPr>
        <p:grpSpPr>
          <a:xfrm>
            <a:off x="3199463" y="902958"/>
            <a:ext cx="395017" cy="403296"/>
            <a:chOff x="3951850" y="2985350"/>
            <a:chExt cx="407950" cy="416500"/>
          </a:xfrm>
        </p:grpSpPr>
        <p:sp>
          <p:nvSpPr>
            <p:cNvPr id="30" name="Shape 3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/>
          <p:nvPr/>
        </p:nvSpPr>
        <p:spPr>
          <a:xfrm rot="10800000" flipH="1">
            <a:off x="5010533" y="4576647"/>
            <a:ext cx="1032900" cy="8946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5133679" y="4056450"/>
            <a:ext cx="540000" cy="4673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 flipH="1">
            <a:off x="3101709" y="3629719"/>
            <a:ext cx="1032900" cy="89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10800000" flipH="1">
            <a:off x="3530384" y="4576661"/>
            <a:ext cx="452100" cy="3912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5370704" y="4867760"/>
            <a:ext cx="312502" cy="312484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772008" y="4056440"/>
            <a:ext cx="573942" cy="550550"/>
            <a:chOff x="5241175" y="4959100"/>
            <a:chExt cx="539775" cy="517775"/>
          </a:xfrm>
        </p:grpSpPr>
        <p:sp>
          <p:nvSpPr>
            <p:cNvPr id="40" name="Shape 40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" name="Shape 46"/>
          <p:cNvSpPr/>
          <p:nvPr/>
        </p:nvSpPr>
        <p:spPr>
          <a:xfrm>
            <a:off x="3429208" y="3904791"/>
            <a:ext cx="377838" cy="343684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rot="10800000" flipH="1">
            <a:off x="-94969" y="303826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" name="Shape 49"/>
          <p:cNvSpPr/>
          <p:nvPr/>
        </p:nvSpPr>
        <p:spPr>
          <a:xfrm rot="5400000">
            <a:off x="559400" y="1538825"/>
            <a:ext cx="1788000" cy="2064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2743200" y="1735750"/>
            <a:ext cx="56388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600"/>
            </a:lvl1pPr>
            <a:lvl2pPr lvl="1" rtl="0">
              <a:spcBef>
                <a:spcPts val="0"/>
              </a:spcBef>
              <a:buSzPct val="100000"/>
              <a:defRPr sz="3600"/>
            </a:lvl2pPr>
            <a:lvl3pPr lvl="2" rtl="0">
              <a:spcBef>
                <a:spcPts val="0"/>
              </a:spcBef>
              <a:buSzPct val="100000"/>
              <a:defRPr sz="3600"/>
            </a:lvl3pPr>
            <a:lvl4pPr lvl="3" rtl="0">
              <a:spcBef>
                <a:spcPts val="0"/>
              </a:spcBef>
              <a:buSzPct val="100000"/>
              <a:defRPr sz="3600"/>
            </a:lvl4pPr>
            <a:lvl5pPr lvl="4" rtl="0">
              <a:spcBef>
                <a:spcPts val="0"/>
              </a:spcBef>
              <a:buSzPct val="100000"/>
              <a:defRPr sz="3600"/>
            </a:lvl5pPr>
            <a:lvl6pPr lvl="5" rtl="0">
              <a:spcBef>
                <a:spcPts val="0"/>
              </a:spcBef>
              <a:buSzPct val="100000"/>
              <a:defRPr sz="3600"/>
            </a:lvl6pPr>
            <a:lvl7pPr lvl="6" rtl="0">
              <a:spcBef>
                <a:spcPts val="0"/>
              </a:spcBef>
              <a:buSzPct val="100000"/>
              <a:defRPr sz="3600"/>
            </a:lvl7pPr>
            <a:lvl8pPr lvl="7" rtl="0">
              <a:spcBef>
                <a:spcPts val="0"/>
              </a:spcBef>
              <a:buSzPct val="100000"/>
              <a:defRPr sz="3600"/>
            </a:lvl8pPr>
            <a:lvl9pPr lvl="8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743200" y="2821004"/>
            <a:ext cx="5696099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/>
          <p:nvPr/>
        </p:nvSpPr>
        <p:spPr>
          <a:xfrm rot="10800000" flipH="1">
            <a:off x="66674" y="313542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828674" y="351654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761999" y="877950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rot="10800000" flipH="1">
            <a:off x="793851" y="4692801"/>
            <a:ext cx="517499" cy="4478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6" name="Shape 56"/>
          <p:cNvGrpSpPr/>
          <p:nvPr/>
        </p:nvGrpSpPr>
        <p:grpSpPr>
          <a:xfrm>
            <a:off x="996358" y="1070667"/>
            <a:ext cx="351203" cy="324660"/>
            <a:chOff x="5975075" y="2327500"/>
            <a:chExt cx="420100" cy="388350"/>
          </a:xfrm>
        </p:grpSpPr>
        <p:sp>
          <p:nvSpPr>
            <p:cNvPr id="57" name="Shape 57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/>
          <p:nvPr/>
        </p:nvSpPr>
        <p:spPr>
          <a:xfrm>
            <a:off x="393600" y="3346626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0" name="Shape 60"/>
          <p:cNvGrpSpPr/>
          <p:nvPr/>
        </p:nvGrpSpPr>
        <p:grpSpPr>
          <a:xfrm>
            <a:off x="305253" y="553855"/>
            <a:ext cx="247468" cy="392302"/>
            <a:chOff x="6718575" y="2318625"/>
            <a:chExt cx="256950" cy="407375"/>
          </a:xfrm>
        </p:grpSpPr>
        <p:sp>
          <p:nvSpPr>
            <p:cNvPr id="61" name="Shape 61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9" name="Shape 69"/>
          <p:cNvGrpSpPr/>
          <p:nvPr/>
        </p:nvGrpSpPr>
        <p:grpSpPr>
          <a:xfrm>
            <a:off x="1419984" y="3634331"/>
            <a:ext cx="342881" cy="350068"/>
            <a:chOff x="3951850" y="2985350"/>
            <a:chExt cx="407950" cy="416500"/>
          </a:xfrm>
        </p:grpSpPr>
        <p:sp>
          <p:nvSpPr>
            <p:cNvPr id="70" name="Shape 7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 rot="10800000" flipH="1">
            <a:off x="733424" y="393602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 rot="10800000" flipH="1">
            <a:off x="738524" y="10084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 rot="10800000" flipH="1">
            <a:off x="-291324" y="4148475"/>
            <a:ext cx="1182300" cy="10235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10800000" flipH="1">
            <a:off x="420724" y="-65225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019338" y="4167057"/>
            <a:ext cx="248072" cy="248057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9" name="Shape 79"/>
          <p:cNvGrpSpPr/>
          <p:nvPr/>
        </p:nvGrpSpPr>
        <p:grpSpPr>
          <a:xfrm>
            <a:off x="-50284" y="1452794"/>
            <a:ext cx="624843" cy="599376"/>
            <a:chOff x="5241175" y="4959100"/>
            <a:chExt cx="539775" cy="517775"/>
          </a:xfrm>
        </p:grpSpPr>
        <p:sp>
          <p:nvSpPr>
            <p:cNvPr id="80" name="Shape 80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6" name="Shape 86"/>
          <p:cNvSpPr/>
          <p:nvPr/>
        </p:nvSpPr>
        <p:spPr>
          <a:xfrm>
            <a:off x="47198" y="4430470"/>
            <a:ext cx="505231" cy="459561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rot="10800000" flipH="1">
            <a:off x="-94969" y="619169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Shape 89"/>
          <p:cNvSpPr/>
          <p:nvPr/>
        </p:nvSpPr>
        <p:spPr>
          <a:xfrm rot="5400000">
            <a:off x="499598" y="1905237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2051200" y="2085600"/>
            <a:ext cx="6282299" cy="819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1pPr>
            <a:lvl2pPr lvl="1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2pPr>
            <a:lvl3pPr lvl="2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3pPr>
            <a:lvl4pPr lvl="3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4pPr>
            <a:lvl5pPr lvl="4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5pPr>
            <a:lvl6pPr lvl="5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6pPr>
            <a:lvl7pPr lvl="6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7pPr>
            <a:lvl8pPr lvl="7" rtl="0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buSzPct val="100000"/>
              <a:buFont typeface="Nixie One"/>
              <a:defRPr sz="2400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91" name="Shape 91"/>
          <p:cNvSpPr/>
          <p:nvPr/>
        </p:nvSpPr>
        <p:spPr>
          <a:xfrm rot="10800000" flipH="1">
            <a:off x="-123825" y="28115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10800000" flipH="1">
            <a:off x="638174" y="31926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 rot="10800000" flipH="1">
            <a:off x="752474" y="1201800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 rot="10800000" flipH="1">
            <a:off x="657224" y="438017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986833" y="1394517"/>
            <a:ext cx="351203" cy="324660"/>
            <a:chOff x="5975075" y="2327500"/>
            <a:chExt cx="420100" cy="388350"/>
          </a:xfrm>
        </p:grpSpPr>
        <p:sp>
          <p:nvSpPr>
            <p:cNvPr id="96" name="Shape 96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8" name="Shape 98"/>
          <p:cNvSpPr/>
          <p:nvPr/>
        </p:nvSpPr>
        <p:spPr>
          <a:xfrm>
            <a:off x="203100" y="3022776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99" name="Shape 99"/>
          <p:cNvGrpSpPr/>
          <p:nvPr/>
        </p:nvGrpSpPr>
        <p:grpSpPr>
          <a:xfrm>
            <a:off x="295728" y="877705"/>
            <a:ext cx="247468" cy="392302"/>
            <a:chOff x="6718575" y="2318625"/>
            <a:chExt cx="256950" cy="407375"/>
          </a:xfrm>
        </p:grpSpPr>
        <p:sp>
          <p:nvSpPr>
            <p:cNvPr id="100" name="Shape 10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08" name="Shape 108"/>
          <p:cNvGrpSpPr/>
          <p:nvPr/>
        </p:nvGrpSpPr>
        <p:grpSpPr>
          <a:xfrm>
            <a:off x="1229484" y="3310480"/>
            <a:ext cx="342881" cy="350068"/>
            <a:chOff x="3951850" y="2985350"/>
            <a:chExt cx="407950" cy="416500"/>
          </a:xfrm>
        </p:grpSpPr>
        <p:sp>
          <p:nvSpPr>
            <p:cNvPr id="109" name="Shape 10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3" name="Shape 113"/>
          <p:cNvSpPr/>
          <p:nvPr/>
        </p:nvSpPr>
        <p:spPr>
          <a:xfrm rot="10800000" flipH="1">
            <a:off x="542924" y="36121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 rot="10800000" flipH="1">
            <a:off x="728999" y="4246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 rot="10800000" flipH="1">
            <a:off x="-115052" y="3996025"/>
            <a:ext cx="819899" cy="7097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/>
          <p:nvPr/>
        </p:nvSpPr>
        <p:spPr>
          <a:xfrm rot="10800000" flipH="1">
            <a:off x="411199" y="25862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828838" y="3843207"/>
            <a:ext cx="248072" cy="248057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8" name="Shape 118"/>
          <p:cNvGrpSpPr/>
          <p:nvPr/>
        </p:nvGrpSpPr>
        <p:grpSpPr>
          <a:xfrm>
            <a:off x="67091" y="1681689"/>
            <a:ext cx="455624" cy="437053"/>
            <a:chOff x="5241175" y="4959100"/>
            <a:chExt cx="539775" cy="517775"/>
          </a:xfrm>
        </p:grpSpPr>
        <p:sp>
          <p:nvSpPr>
            <p:cNvPr id="119" name="Shape 11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5" name="Shape 125"/>
          <p:cNvSpPr/>
          <p:nvPr/>
        </p:nvSpPr>
        <p:spPr>
          <a:xfrm>
            <a:off x="144925" y="4214500"/>
            <a:ext cx="299951" cy="27283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94000" y="1929581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 rot="10800000" flipH="1">
            <a:off x="7663675" y="3684808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" name="Shape 129"/>
          <p:cNvSpPr/>
          <p:nvPr/>
        </p:nvSpPr>
        <p:spPr>
          <a:xfrm rot="5400000">
            <a:off x="499598" y="157099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732700" y="2255124"/>
            <a:ext cx="4944300" cy="165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1pPr>
            <a:lvl2pPr lvl="1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2pPr>
            <a:lvl3pPr lvl="2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3pPr>
            <a:lvl4pPr lvl="3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4pPr>
            <a:lvl5pPr lvl="4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5pPr>
            <a:lvl6pPr lvl="5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6pPr>
            <a:lvl7pPr lvl="6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7pPr>
            <a:lvl8pPr lvl="7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0"/>
              </a:spcBef>
              <a:buFont typeface="Muli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132" name="Shape 132"/>
          <p:cNvSpPr/>
          <p:nvPr/>
        </p:nvSpPr>
        <p:spPr>
          <a:xfrm rot="10800000" flipH="1">
            <a:off x="-123825" y="10589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 rot="10800000" flipH="1">
            <a:off x="638174" y="14400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 rot="10800000" flipH="1">
            <a:off x="1495424" y="-131649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 rot="10800000" flipH="1">
            <a:off x="327799" y="8892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 rot="10800000" flipH="1">
            <a:off x="8486774" y="42307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 rot="10800000" flipH="1">
            <a:off x="8124824" y="46156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 rot="10800000" flipH="1">
            <a:off x="7821347" y="2935400"/>
            <a:ext cx="819899" cy="7097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 rot="10800000" flipH="1">
            <a:off x="8486775" y="351217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0" name="Shape 140"/>
          <p:cNvGrpSpPr/>
          <p:nvPr/>
        </p:nvGrpSpPr>
        <p:grpSpPr>
          <a:xfrm>
            <a:off x="1729783" y="61067"/>
            <a:ext cx="351203" cy="324660"/>
            <a:chOff x="5975075" y="2327500"/>
            <a:chExt cx="420100" cy="388350"/>
          </a:xfrm>
        </p:grpSpPr>
        <p:sp>
          <p:nvSpPr>
            <p:cNvPr id="141" name="Shape 14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3" name="Shape 143"/>
          <p:cNvSpPr/>
          <p:nvPr/>
        </p:nvSpPr>
        <p:spPr>
          <a:xfrm>
            <a:off x="203100" y="1270176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8772688" y="4461807"/>
            <a:ext cx="248072" cy="248057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5" name="Shape 145"/>
          <p:cNvGrpSpPr/>
          <p:nvPr/>
        </p:nvGrpSpPr>
        <p:grpSpPr>
          <a:xfrm>
            <a:off x="7354067" y="3426714"/>
            <a:ext cx="455624" cy="437053"/>
            <a:chOff x="5241175" y="4959100"/>
            <a:chExt cx="539775" cy="517775"/>
          </a:xfrm>
        </p:grpSpPr>
        <p:sp>
          <p:nvSpPr>
            <p:cNvPr id="146" name="Shape 146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2" name="Shape 152"/>
          <p:cNvSpPr/>
          <p:nvPr/>
        </p:nvSpPr>
        <p:spPr>
          <a:xfrm>
            <a:off x="8081325" y="3153875"/>
            <a:ext cx="299951" cy="27283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53" name="Shape 153"/>
          <p:cNvGrpSpPr/>
          <p:nvPr/>
        </p:nvGrpSpPr>
        <p:grpSpPr>
          <a:xfrm>
            <a:off x="904276" y="515192"/>
            <a:ext cx="382958" cy="607110"/>
            <a:chOff x="6718575" y="2318625"/>
            <a:chExt cx="256950" cy="407375"/>
          </a:xfrm>
        </p:grpSpPr>
        <p:sp>
          <p:nvSpPr>
            <p:cNvPr id="154" name="Shape 1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62" name="Shape 162"/>
          <p:cNvGrpSpPr/>
          <p:nvPr/>
        </p:nvGrpSpPr>
        <p:grpSpPr>
          <a:xfrm>
            <a:off x="335759" y="1840530"/>
            <a:ext cx="342881" cy="350068"/>
            <a:chOff x="3951850" y="2985350"/>
            <a:chExt cx="407950" cy="416500"/>
          </a:xfrm>
        </p:grpSpPr>
        <p:sp>
          <p:nvSpPr>
            <p:cNvPr id="163" name="Shape 163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 rot="10800000" flipH="1">
            <a:off x="7663675" y="3684808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9" name="Shape 169"/>
          <p:cNvSpPr/>
          <p:nvPr/>
        </p:nvSpPr>
        <p:spPr>
          <a:xfrm rot="5400000">
            <a:off x="499598" y="157099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734000" y="2414450"/>
            <a:ext cx="2667300" cy="2663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2"/>
          </p:nvPr>
        </p:nvSpPr>
        <p:spPr>
          <a:xfrm>
            <a:off x="4562087" y="2414450"/>
            <a:ext cx="2667300" cy="2663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/>
          <p:nvPr/>
        </p:nvSpPr>
        <p:spPr>
          <a:xfrm rot="10800000" flipH="1">
            <a:off x="-123825" y="10589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 rot="10800000" flipH="1">
            <a:off x="638174" y="14400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 rot="10800000" flipH="1">
            <a:off x="1495424" y="-131649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 rot="10800000" flipH="1">
            <a:off x="327799" y="8892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77" name="Shape 177"/>
          <p:cNvGrpSpPr/>
          <p:nvPr/>
        </p:nvGrpSpPr>
        <p:grpSpPr>
          <a:xfrm>
            <a:off x="1729783" y="61067"/>
            <a:ext cx="351203" cy="324660"/>
            <a:chOff x="5975075" y="2327500"/>
            <a:chExt cx="420100" cy="388350"/>
          </a:xfrm>
        </p:grpSpPr>
        <p:sp>
          <p:nvSpPr>
            <p:cNvPr id="178" name="Shape 178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80" name="Shape 180"/>
          <p:cNvSpPr/>
          <p:nvPr/>
        </p:nvSpPr>
        <p:spPr>
          <a:xfrm>
            <a:off x="203100" y="1270176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81" name="Shape 181"/>
          <p:cNvGrpSpPr/>
          <p:nvPr/>
        </p:nvGrpSpPr>
        <p:grpSpPr>
          <a:xfrm>
            <a:off x="904276" y="515192"/>
            <a:ext cx="382958" cy="607110"/>
            <a:chOff x="6718575" y="2318625"/>
            <a:chExt cx="256950" cy="407375"/>
          </a:xfrm>
        </p:grpSpPr>
        <p:sp>
          <p:nvSpPr>
            <p:cNvPr id="182" name="Shape 18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90" name="Shape 190"/>
          <p:cNvGrpSpPr/>
          <p:nvPr/>
        </p:nvGrpSpPr>
        <p:grpSpPr>
          <a:xfrm>
            <a:off x="335759" y="1840530"/>
            <a:ext cx="342881" cy="350068"/>
            <a:chOff x="3951850" y="2985350"/>
            <a:chExt cx="407950" cy="416500"/>
          </a:xfrm>
        </p:grpSpPr>
        <p:sp>
          <p:nvSpPr>
            <p:cNvPr id="191" name="Shape 191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95" name="Shape 195"/>
          <p:cNvSpPr/>
          <p:nvPr/>
        </p:nvSpPr>
        <p:spPr>
          <a:xfrm rot="10800000" flipH="1">
            <a:off x="8486774" y="42307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 rot="10800000" flipH="1">
            <a:off x="8124824" y="46156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 rot="10800000" flipH="1">
            <a:off x="7821347" y="2935400"/>
            <a:ext cx="819899" cy="7097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 rot="10800000" flipH="1">
            <a:off x="8486775" y="351217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8772688" y="4461807"/>
            <a:ext cx="248072" cy="248057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00" name="Shape 200"/>
          <p:cNvGrpSpPr/>
          <p:nvPr/>
        </p:nvGrpSpPr>
        <p:grpSpPr>
          <a:xfrm>
            <a:off x="7354067" y="3426714"/>
            <a:ext cx="455624" cy="437053"/>
            <a:chOff x="5241175" y="4959100"/>
            <a:chExt cx="539775" cy="517775"/>
          </a:xfrm>
        </p:grpSpPr>
        <p:sp>
          <p:nvSpPr>
            <p:cNvPr id="201" name="Shape 201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07" name="Shape 207"/>
          <p:cNvSpPr/>
          <p:nvPr/>
        </p:nvSpPr>
        <p:spPr>
          <a:xfrm>
            <a:off x="8081325" y="3153875"/>
            <a:ext cx="299951" cy="27283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 rot="5400000">
            <a:off x="499598" y="157099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1732700" y="2380900"/>
            <a:ext cx="2176800" cy="254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2"/>
          </p:nvPr>
        </p:nvSpPr>
        <p:spPr>
          <a:xfrm>
            <a:off x="4020972" y="2380900"/>
            <a:ext cx="2176800" cy="254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3"/>
          </p:nvPr>
        </p:nvSpPr>
        <p:spPr>
          <a:xfrm>
            <a:off x="6309244" y="2380900"/>
            <a:ext cx="2176800" cy="254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4" name="Shape 214"/>
          <p:cNvSpPr/>
          <p:nvPr/>
        </p:nvSpPr>
        <p:spPr>
          <a:xfrm rot="10800000" flipH="1">
            <a:off x="-123825" y="1058975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 rot="10800000" flipH="1">
            <a:off x="638174" y="1440099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 rot="10800000" flipH="1">
            <a:off x="1495424" y="-131649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 rot="10800000" flipH="1">
            <a:off x="327799" y="88924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8" name="Shape 218"/>
          <p:cNvGrpSpPr/>
          <p:nvPr/>
        </p:nvGrpSpPr>
        <p:grpSpPr>
          <a:xfrm>
            <a:off x="1729783" y="61067"/>
            <a:ext cx="351203" cy="324660"/>
            <a:chOff x="5975075" y="2327500"/>
            <a:chExt cx="420100" cy="388350"/>
          </a:xfrm>
        </p:grpSpPr>
        <p:sp>
          <p:nvSpPr>
            <p:cNvPr id="219" name="Shape 219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1" name="Shape 221"/>
          <p:cNvSpPr/>
          <p:nvPr/>
        </p:nvSpPr>
        <p:spPr>
          <a:xfrm>
            <a:off x="203100" y="1270176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22" name="Shape 222"/>
          <p:cNvGrpSpPr/>
          <p:nvPr/>
        </p:nvGrpSpPr>
        <p:grpSpPr>
          <a:xfrm>
            <a:off x="904276" y="515192"/>
            <a:ext cx="382958" cy="607110"/>
            <a:chOff x="6718575" y="2318625"/>
            <a:chExt cx="256950" cy="407375"/>
          </a:xfrm>
        </p:grpSpPr>
        <p:sp>
          <p:nvSpPr>
            <p:cNvPr id="223" name="Shape 22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31" name="Shape 231"/>
          <p:cNvGrpSpPr/>
          <p:nvPr/>
        </p:nvGrpSpPr>
        <p:grpSpPr>
          <a:xfrm>
            <a:off x="335759" y="1840530"/>
            <a:ext cx="342881" cy="350068"/>
            <a:chOff x="3951850" y="2985350"/>
            <a:chExt cx="407950" cy="416500"/>
          </a:xfrm>
        </p:grpSpPr>
        <p:sp>
          <p:nvSpPr>
            <p:cNvPr id="232" name="Shape 232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/>
        </p:nvSpPr>
        <p:spPr>
          <a:xfrm rot="10800000" flipH="1">
            <a:off x="8218351" y="4121458"/>
            <a:ext cx="685200" cy="593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6" name="Shape 316"/>
          <p:cNvSpPr/>
          <p:nvPr/>
        </p:nvSpPr>
        <p:spPr>
          <a:xfrm rot="5400000">
            <a:off x="388487" y="105212"/>
            <a:ext cx="944100" cy="1090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7" name="Shape 317"/>
          <p:cNvSpPr/>
          <p:nvPr/>
        </p:nvSpPr>
        <p:spPr>
          <a:xfrm rot="10800000" flipH="1">
            <a:off x="-123825" y="847791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/>
          <p:nvPr/>
        </p:nvSpPr>
        <p:spPr>
          <a:xfrm rot="10800000" flipH="1">
            <a:off x="503115" y="1161450"/>
            <a:ext cx="352800" cy="3054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/>
          <p:nvPr/>
        </p:nvSpPr>
        <p:spPr>
          <a:xfrm rot="10800000" flipH="1">
            <a:off x="1208423" y="-131812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/>
          <p:nvPr/>
        </p:nvSpPr>
        <p:spPr>
          <a:xfrm rot="10800000" flipH="1">
            <a:off x="247753" y="49692"/>
            <a:ext cx="295199" cy="255599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/>
          <p:nvPr/>
        </p:nvSpPr>
        <p:spPr>
          <a:xfrm rot="10800000" flipH="1">
            <a:off x="8763567" y="4485979"/>
            <a:ext cx="542999" cy="470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/>
          <p:nvPr/>
        </p:nvSpPr>
        <p:spPr>
          <a:xfrm rot="10800000" flipH="1">
            <a:off x="8523810" y="4741099"/>
            <a:ext cx="284100" cy="2457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/>
          <p:nvPr/>
        </p:nvSpPr>
        <p:spPr>
          <a:xfrm rot="10800000" flipH="1">
            <a:off x="8322785" y="3628022"/>
            <a:ext cx="542999" cy="470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/>
          <p:nvPr/>
        </p:nvSpPr>
        <p:spPr>
          <a:xfrm rot="10800000" flipH="1">
            <a:off x="8763568" y="4009882"/>
            <a:ext cx="237599" cy="20579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93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buClr>
                <a:srgbClr val="19BBD5"/>
              </a:buClr>
              <a:buSzPct val="100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732700" y="2255124"/>
            <a:ext cx="4944300" cy="16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9BBD5"/>
              </a:buClr>
              <a:buFont typeface="Muli"/>
              <a:buChar char="◇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>
              <a:spcBef>
                <a:spcPts val="480"/>
              </a:spcBef>
              <a:buClr>
                <a:srgbClr val="19BBD5"/>
              </a:buClr>
              <a:buFont typeface="Muli"/>
              <a:buChar char="￭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>
              <a:spcBef>
                <a:spcPts val="480"/>
              </a:spcBef>
              <a:buClr>
                <a:srgbClr val="19BBD5"/>
              </a:buClr>
              <a:buFont typeface="Muli"/>
              <a:buChar char="￮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>
              <a:spcBef>
                <a:spcPts val="360"/>
              </a:spcBef>
              <a:buClr>
                <a:srgbClr val="19BBD5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>
              <a:spcBef>
                <a:spcPts val="360"/>
              </a:spcBef>
              <a:buClr>
                <a:srgbClr val="19BBD5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360"/>
              </a:spcBef>
              <a:buClr>
                <a:srgbClr val="C6DAEC"/>
              </a:buClr>
              <a:buFont typeface="Muli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turesp@ufscar.br?__xt__=33.%7b%22logging_data%22:%7b%22event_type%22:%22clicked_open_url_action%22,%22impression_info%22:%22eyJmIjp7InN0eWxlIjoiMzgiLCJpdGVtX2NvdW50IjoiMCJ9fQ%22,%22surface%22:%22www_page_about_tab%22,%22interacted_story_type%22:%22718520444955922%22,%22session_id%22:%22d6017846cc45fa15eddac68123e1a3c6%22%7d%7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ctrTitle"/>
          </p:nvPr>
        </p:nvSpPr>
        <p:spPr>
          <a:xfrm>
            <a:off x="-195210" y="2147300"/>
            <a:ext cx="9431676" cy="9246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pt-BR" sz="4000" b="1" dirty="0"/>
              <a:t>Turismo na rede</a:t>
            </a:r>
            <a:r>
              <a:rPr lang="pt-BR" sz="4000" b="1" dirty="0" smtClean="0"/>
              <a:t>:</a:t>
            </a:r>
            <a:br>
              <a:rPr lang="pt-BR" sz="4000" b="1" dirty="0" smtClean="0"/>
            </a:br>
            <a:r>
              <a:rPr lang="pt-BR" sz="4000" dirty="0" smtClean="0"/>
              <a:t> </a:t>
            </a:r>
            <a:r>
              <a:rPr lang="pt-BR" sz="3600" dirty="0"/>
              <a:t>Análise das Mídias Sociais das Cidades da </a:t>
            </a:r>
            <a:r>
              <a:rPr lang="pt-BR" sz="3600" dirty="0" smtClean="0"/>
              <a:t>Região </a:t>
            </a:r>
            <a:r>
              <a:rPr lang="pt-BR" sz="3600" dirty="0"/>
              <a:t>Metropolitana de </a:t>
            </a:r>
            <a:r>
              <a:rPr lang="pt-BR" sz="3600" dirty="0" smtClean="0"/>
              <a:t>Sorocaba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3347864" y="5143500"/>
            <a:ext cx="2667300" cy="266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xfrm>
            <a:off x="516822" y="4153604"/>
            <a:ext cx="4944300" cy="64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 smtClean="0"/>
              <a:t>Frequência</a:t>
            </a:r>
            <a:endParaRPr lang="en" sz="4400" dirty="0"/>
          </a:p>
        </p:txBody>
      </p:sp>
      <p:sp>
        <p:nvSpPr>
          <p:cNvPr id="387" name="Shape 387"/>
          <p:cNvSpPr txBox="1">
            <a:spLocks noGrp="1"/>
          </p:cNvSpPr>
          <p:nvPr>
            <p:ph type="body" idx="2"/>
          </p:nvPr>
        </p:nvSpPr>
        <p:spPr>
          <a:xfrm>
            <a:off x="4860032" y="5143500"/>
            <a:ext cx="2667300" cy="266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5" name="Picture 2" descr="Resultado de imagem para facebook ic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267494"/>
            <a:ext cx="1080120" cy="1080120"/>
          </a:xfrm>
          <a:prstGeom prst="rect">
            <a:avLst/>
          </a:prstGeom>
          <a:noFill/>
        </p:spPr>
      </p:pic>
      <p:pic>
        <p:nvPicPr>
          <p:cNvPr id="6" name="Picture 3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752" y="0"/>
            <a:ext cx="6242741" cy="2427734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3419872" y="149163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Tatuí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716016" y="1532816"/>
            <a:ext cx="1460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  <a:latin typeface="Agency FB" pitchFamily="34" charset="0"/>
              </a:rPr>
              <a:t>Araçariguama</a:t>
            </a: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567764" y="1499324"/>
            <a:ext cx="114807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Cerquilho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657760" y="2427734"/>
            <a:ext cx="173637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800" b="1" dirty="0" smtClean="0">
                <a:solidFill>
                  <a:schemeClr val="bg1"/>
                </a:solidFill>
              </a:rPr>
              <a:t>5 vezes ao dia</a:t>
            </a:r>
          </a:p>
          <a:p>
            <a:pPr algn="ctr"/>
            <a:r>
              <a:rPr lang="pt-BR" sz="1800" b="1" dirty="0" smtClean="0">
                <a:solidFill>
                  <a:schemeClr val="bg1"/>
                </a:solidFill>
              </a:rPr>
              <a:t>15%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921386" y="2437478"/>
            <a:ext cx="1736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800" b="1" dirty="0" smtClean="0">
                <a:solidFill>
                  <a:schemeClr val="bg1"/>
                </a:solidFill>
              </a:rPr>
              <a:t>4 vezes ao dia</a:t>
            </a:r>
          </a:p>
          <a:p>
            <a:pPr algn="ctr"/>
            <a:r>
              <a:rPr lang="pt-BR" sz="1800" b="1" dirty="0" smtClean="0">
                <a:solidFill>
                  <a:schemeClr val="bg1"/>
                </a:solidFill>
              </a:rPr>
              <a:t>28%</a:t>
            </a:r>
            <a:endParaRPr lang="pt-BR" sz="1800" b="1" dirty="0">
              <a:solidFill>
                <a:schemeClr val="bg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876256" y="2715766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>
                <a:solidFill>
                  <a:schemeClr val="bg1"/>
                </a:solidFill>
              </a:rPr>
              <a:t>19,67%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536942" y="2495331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 smtClean="0">
                <a:solidFill>
                  <a:schemeClr val="bg1"/>
                </a:solidFill>
              </a:rPr>
              <a:t>4 vezes ao dia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910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ctrTitle"/>
          </p:nvPr>
        </p:nvSpPr>
        <p:spPr>
          <a:xfrm>
            <a:off x="2699792" y="2057240"/>
            <a:ext cx="5638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pt-BR" sz="5400" b="1" dirty="0" smtClean="0"/>
              <a:t>RANKEAMENTO  </a:t>
            </a:r>
            <a:r>
              <a:rPr lang="pt-BR" sz="5400" b="1" dirty="0" err="1" smtClean="0"/>
              <a:t>Instagram</a:t>
            </a:r>
            <a:endParaRPr lang="en" sz="5400" dirty="0"/>
          </a:p>
        </p:txBody>
      </p:sp>
      <p:sp>
        <p:nvSpPr>
          <p:cNvPr id="351" name="Shape 35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4800" b="1" dirty="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pic>
        <p:nvPicPr>
          <p:cNvPr id="6" name="Imagem 5" descr="C:\Users\Lala\Documents\instagram 3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6" t="37546" r="19779" b="7143"/>
          <a:stretch/>
        </p:blipFill>
        <p:spPr bwMode="auto">
          <a:xfrm>
            <a:off x="705444" y="1863389"/>
            <a:ext cx="1475261" cy="13978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22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7324" y="-35505"/>
            <a:ext cx="6242741" cy="2427734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5429830" y="1510621"/>
            <a:ext cx="73772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Itu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854569" y="1476632"/>
            <a:ext cx="133738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Porto Feliz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365997" y="1476632"/>
            <a:ext cx="149289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Sorocaba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782776" y="2562225"/>
            <a:ext cx="1958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Publicações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Regularidade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Seguidores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Curtidas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Comentários</a:t>
            </a:r>
            <a:endParaRPr lang="pt-BR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3º Turismo</a:t>
            </a:r>
            <a:endParaRPr lang="pt-BR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121744" y="2669631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1º Turismo</a:t>
            </a:r>
            <a:endParaRPr lang="pt-BR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740793" y="2669631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2º Turismo</a:t>
            </a:r>
            <a:endParaRPr lang="pt-BR" sz="1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1734000" y="858393"/>
            <a:ext cx="4944300" cy="64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Considerações finais</a:t>
            </a:r>
            <a:endParaRPr lang="en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02079" y="1520573"/>
            <a:ext cx="6256962" cy="335965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pt-BR" sz="2000" dirty="0"/>
              <a:t> </a:t>
            </a:r>
            <a:r>
              <a:rPr lang="pt-BR" sz="2000" dirty="0" err="1"/>
              <a:t>Facebook</a:t>
            </a:r>
            <a:r>
              <a:rPr lang="pt-BR" sz="2000" dirty="0"/>
              <a:t> tem maior abrangência comparado ao uso do </a:t>
            </a:r>
            <a:r>
              <a:rPr lang="pt-BR" sz="2000" dirty="0" err="1" smtClean="0"/>
              <a:t>Instagram</a:t>
            </a:r>
            <a:r>
              <a:rPr lang="pt-BR" sz="2000" dirty="0" smtClean="0"/>
              <a:t>;</a:t>
            </a:r>
          </a:p>
          <a:p>
            <a:pPr algn="just">
              <a:spcAft>
                <a:spcPts val="600"/>
              </a:spcAft>
            </a:pPr>
            <a:r>
              <a:rPr lang="pt-BR" sz="2000" dirty="0" smtClean="0"/>
              <a:t> Muitas </a:t>
            </a:r>
            <a:r>
              <a:rPr lang="pt-BR" sz="2000" dirty="0"/>
              <a:t>cidades tiveram mais compartilhamentos do que </a:t>
            </a:r>
            <a:r>
              <a:rPr lang="pt-BR" sz="2000" dirty="0" smtClean="0"/>
              <a:t>curtidas;</a:t>
            </a:r>
          </a:p>
          <a:p>
            <a:pPr algn="just">
              <a:spcAft>
                <a:spcPts val="600"/>
              </a:spcAft>
            </a:pPr>
            <a:r>
              <a:rPr lang="pt-BR" sz="2000" dirty="0" smtClean="0"/>
              <a:t> Publicações com </a:t>
            </a:r>
            <a:r>
              <a:rPr lang="pt-BR" sz="2000" dirty="0"/>
              <a:t>link para outros sites ou </a:t>
            </a:r>
            <a:r>
              <a:rPr lang="pt-BR" sz="2000" dirty="0" smtClean="0"/>
              <a:t>páginas;</a:t>
            </a:r>
          </a:p>
          <a:p>
            <a:pPr algn="just">
              <a:spcAft>
                <a:spcPts val="600"/>
              </a:spcAft>
            </a:pPr>
            <a:r>
              <a:rPr lang="pt-BR" sz="2000" dirty="0" smtClean="0"/>
              <a:t>A </a:t>
            </a:r>
            <a:r>
              <a:rPr lang="pt-BR" sz="2000" dirty="0"/>
              <a:t>maioria </a:t>
            </a:r>
            <a:r>
              <a:rPr lang="pt-BR" sz="2000" dirty="0" smtClean="0"/>
              <a:t>não </a:t>
            </a:r>
            <a:r>
              <a:rPr lang="pt-BR" sz="2000" dirty="0"/>
              <a:t>utilizou a </a:t>
            </a:r>
            <a:r>
              <a:rPr lang="pt-BR" sz="2000" dirty="0" err="1" smtClean="0"/>
              <a:t>hashtag</a:t>
            </a:r>
            <a:r>
              <a:rPr lang="pt-BR" sz="2000" dirty="0" smtClean="0"/>
              <a:t>;</a:t>
            </a:r>
          </a:p>
          <a:p>
            <a:pPr algn="just">
              <a:spcAft>
                <a:spcPts val="600"/>
              </a:spcAft>
            </a:pPr>
            <a:r>
              <a:rPr lang="pt-BR" sz="2000" dirty="0"/>
              <a:t> </a:t>
            </a:r>
            <a:r>
              <a:rPr lang="pt-BR" sz="2000" dirty="0" smtClean="0"/>
              <a:t>Importante ter </a:t>
            </a:r>
            <a:r>
              <a:rPr lang="pt-BR" sz="2000" dirty="0"/>
              <a:t>uma página exclusiva para tratar de temas de interesse do </a:t>
            </a:r>
            <a:r>
              <a:rPr lang="pt-BR" sz="2000" dirty="0" smtClean="0"/>
              <a:t>turista;  </a:t>
            </a:r>
          </a:p>
          <a:p>
            <a:pPr algn="just">
              <a:spcAft>
                <a:spcPts val="600"/>
              </a:spcAft>
            </a:pPr>
            <a:r>
              <a:rPr lang="pt-BR" sz="2000" dirty="0" smtClean="0"/>
              <a:t> A RMS pouco competitiva </a:t>
            </a:r>
            <a:r>
              <a:rPr lang="pt-BR" sz="2000" dirty="0"/>
              <a:t>como destino </a:t>
            </a:r>
            <a:r>
              <a:rPr lang="pt-BR" sz="2000" dirty="0" smtClean="0"/>
              <a:t>turístico.</a:t>
            </a:r>
            <a:endParaRPr lang="pt-BR" sz="20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35" name="Shape 435"/>
          <p:cNvSpPr/>
          <p:nvPr/>
        </p:nvSpPr>
        <p:spPr>
          <a:xfrm>
            <a:off x="8010541" y="3965824"/>
            <a:ext cx="321799" cy="348589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/>
          <p:nvPr/>
        </p:nvSpPr>
        <p:spPr>
          <a:xfrm rot="-5400000">
            <a:off x="1053600" y="533300"/>
            <a:ext cx="1855800" cy="2142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3" name="Shape 543"/>
          <p:cNvSpPr txBox="1">
            <a:spLocks noGrp="1"/>
          </p:cNvSpPr>
          <p:nvPr>
            <p:ph type="ctrTitle" idx="4294967295"/>
          </p:nvPr>
        </p:nvSpPr>
        <p:spPr>
          <a:xfrm>
            <a:off x="3604838" y="1412239"/>
            <a:ext cx="45620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Obrigada!</a:t>
            </a:r>
            <a:endParaRPr lang="en" sz="6000" dirty="0"/>
          </a:p>
        </p:txBody>
      </p:sp>
      <p:sp>
        <p:nvSpPr>
          <p:cNvPr id="544" name="Shape 544"/>
          <p:cNvSpPr txBox="1">
            <a:spLocks noGrp="1"/>
          </p:cNvSpPr>
          <p:nvPr>
            <p:ph type="body" idx="4294967295"/>
          </p:nvPr>
        </p:nvSpPr>
        <p:spPr>
          <a:xfrm>
            <a:off x="3286467" y="2400250"/>
            <a:ext cx="4562099" cy="24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endParaRPr lang="pt-BR" sz="2800" dirty="0" smtClean="0"/>
          </a:p>
          <a:p>
            <a:pPr algn="ctr">
              <a:buNone/>
            </a:pPr>
            <a:r>
              <a:rPr lang="pt-BR" sz="4000" dirty="0" smtClean="0"/>
              <a:t>Dúvidas para </a:t>
            </a:r>
            <a:r>
              <a:rPr lang="pt-BR" sz="4000" u="sng" dirty="0" smtClean="0"/>
              <a:t>oturesp@ufscar.br</a:t>
            </a:r>
            <a:endParaRPr lang="pt-BR" sz="4000" u="sng" dirty="0">
              <a:hlinkClick r:id="rId3"/>
            </a:endParaRPr>
          </a:p>
          <a:p>
            <a:pPr>
              <a:buNone/>
            </a:pPr>
            <a:r>
              <a:rPr lang="pt-BR" dirty="0"/>
              <a:t/>
            </a:r>
            <a:br>
              <a:rPr lang="pt-BR" dirty="0"/>
            </a:br>
            <a:endParaRPr lang="en" dirty="0"/>
          </a:p>
        </p:txBody>
      </p:sp>
      <p:sp>
        <p:nvSpPr>
          <p:cNvPr id="545" name="Shape 545"/>
          <p:cNvSpPr/>
          <p:nvPr/>
        </p:nvSpPr>
        <p:spPr>
          <a:xfrm>
            <a:off x="1591718" y="1212579"/>
            <a:ext cx="779560" cy="779560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2051200" y="2085600"/>
            <a:ext cx="6282299" cy="819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buNone/>
            </a:pPr>
            <a:r>
              <a:rPr lang="pt-BR" dirty="0" smtClean="0"/>
              <a:t>“Quem </a:t>
            </a:r>
            <a:r>
              <a:rPr lang="pt-BR" dirty="0"/>
              <a:t>não está hoje nas mídias sociais, talvez não possa seguir adiante. As oportunidades estão lá” </a:t>
            </a:r>
            <a:endParaRPr lang="pt-BR" dirty="0" smtClean="0"/>
          </a:p>
          <a:p>
            <a:pPr lvl="0" algn="ctr">
              <a:buNone/>
            </a:pPr>
            <a:r>
              <a:rPr lang="pt-BR" dirty="0" smtClean="0"/>
              <a:t>Marco </a:t>
            </a:r>
            <a:r>
              <a:rPr lang="pt-BR" dirty="0"/>
              <a:t>Antônio </a:t>
            </a:r>
            <a:r>
              <a:rPr lang="pt-BR" dirty="0" err="1"/>
              <a:t>Lomanto</a:t>
            </a:r>
            <a:r>
              <a:rPr lang="pt-BR" dirty="0"/>
              <a:t>, atual Chefe da Assessoria de Projetos e Parcerias da Embratur</a:t>
            </a:r>
            <a:r>
              <a:rPr lang="en" dirty="0" smtClean="0"/>
              <a:t>.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/>
        </p:nvSpPr>
        <p:spPr>
          <a:xfrm>
            <a:off x="1691603" y="1136015"/>
            <a:ext cx="7000334" cy="29507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19BBD5"/>
              </a:buClr>
              <a:buSzPct val="100000"/>
            </a:pPr>
            <a:r>
              <a:rPr lang="en" sz="4000" dirty="0" smtClean="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rPr>
              <a:t>Objetivo</a:t>
            </a:r>
          </a:p>
          <a:p>
            <a:pPr algn="just">
              <a:spcBef>
                <a:spcPts val="600"/>
              </a:spcBef>
            </a:pPr>
            <a:endParaRPr lang="pt-BR" sz="4000" dirty="0">
              <a:solidFill>
                <a:srgbClr val="19BBD5"/>
              </a:solidFill>
              <a:latin typeface="Nixie One"/>
              <a:ea typeface="Muli"/>
              <a:cs typeface="Muli"/>
              <a:sym typeface="Nixie One"/>
            </a:endParaRPr>
          </a:p>
          <a:p>
            <a:pPr algn="just">
              <a:spcBef>
                <a:spcPts val="600"/>
              </a:spcBef>
            </a:pPr>
            <a:r>
              <a:rPr lang="pt-BR" sz="2000" dirty="0" smtClean="0">
                <a:solidFill>
                  <a:srgbClr val="C6DAEC"/>
                </a:solidFill>
                <a:latin typeface="Muli"/>
                <a:ea typeface="Muli"/>
                <a:cs typeface="Muli"/>
              </a:rPr>
              <a:t>Identificar e analisar a apresentação turística das cidades da Região Metropolitana de Sorocaba (RMS) nas mídias sociais. </a:t>
            </a:r>
          </a:p>
          <a:p>
            <a:pPr algn="just">
              <a:spcBef>
                <a:spcPts val="600"/>
              </a:spcBef>
            </a:pPr>
            <a:endParaRPr lang="pt-BR" sz="2000" dirty="0" smtClean="0">
              <a:solidFill>
                <a:srgbClr val="C6DAEC"/>
              </a:solidFill>
              <a:latin typeface="Muli"/>
              <a:ea typeface="Muli"/>
              <a:cs typeface="Muli"/>
            </a:endParaRPr>
          </a:p>
          <a:p>
            <a:pPr>
              <a:spcBef>
                <a:spcPts val="600"/>
              </a:spcBef>
            </a:pPr>
            <a:endParaRPr lang="pt-BR" sz="1100" dirty="0">
              <a:solidFill>
                <a:srgbClr val="C6DAEC"/>
              </a:solidFill>
              <a:latin typeface="Muli"/>
              <a:ea typeface="Muli"/>
              <a:cs typeface="Muli"/>
            </a:endParaRP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 sz="1100" dirty="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  <a:p>
            <a:pPr lvl="0" rtl="0">
              <a:spcBef>
                <a:spcPts val="600"/>
              </a:spcBef>
              <a:buNone/>
            </a:pPr>
            <a:endParaRPr sz="1100" dirty="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1026" name="Picture 2" descr="Resultado de imagem para objetivo icone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04233" y="442509"/>
            <a:ext cx="1387011" cy="138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1732700" y="852022"/>
            <a:ext cx="4944300" cy="64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Metodologia</a:t>
            </a:r>
            <a:endParaRPr lang="en" dirty="0"/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1119883" y="1797977"/>
            <a:ext cx="6164495" cy="28356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spcAft>
                <a:spcPts val="800"/>
              </a:spcAft>
            </a:pPr>
            <a:r>
              <a:rPr lang="en" sz="2000" dirty="0" smtClean="0"/>
              <a:t> Pesquisa de caráter exploratória e quantitativa;</a:t>
            </a:r>
          </a:p>
          <a:p>
            <a:pPr marL="457200" lvl="0" indent="-228600" algn="just">
              <a:spcAft>
                <a:spcPts val="800"/>
              </a:spcAft>
            </a:pPr>
            <a:r>
              <a:rPr lang="pt-BR" sz="2000" dirty="0" smtClean="0"/>
              <a:t> Primeiramente </a:t>
            </a:r>
            <a:r>
              <a:rPr lang="pt-BR" sz="2000" dirty="0"/>
              <a:t>foi pensado em analisar três redes sociais: </a:t>
            </a:r>
            <a:r>
              <a:rPr lang="pt-BR" sz="2000" dirty="0" err="1"/>
              <a:t>Facebook</a:t>
            </a:r>
            <a:r>
              <a:rPr lang="pt-BR" sz="2000" dirty="0"/>
              <a:t>, </a:t>
            </a:r>
            <a:r>
              <a:rPr lang="pt-BR" sz="2000" dirty="0" err="1"/>
              <a:t>Instagram</a:t>
            </a:r>
            <a:r>
              <a:rPr lang="pt-BR" sz="2000" dirty="0"/>
              <a:t> e </a:t>
            </a:r>
            <a:r>
              <a:rPr lang="pt-BR" sz="2000" dirty="0" err="1" smtClean="0"/>
              <a:t>Twitter</a:t>
            </a:r>
            <a:r>
              <a:rPr lang="pt-BR" sz="2000" dirty="0" smtClean="0"/>
              <a:t>;</a:t>
            </a:r>
          </a:p>
          <a:p>
            <a:pPr marL="457200" lvl="0" indent="-228600" algn="just">
              <a:spcAft>
                <a:spcPts val="800"/>
              </a:spcAft>
            </a:pPr>
            <a:r>
              <a:rPr lang="pt-BR" sz="2000" dirty="0" smtClean="0"/>
              <a:t> Um perfil </a:t>
            </a:r>
            <a:r>
              <a:rPr lang="pt-BR" sz="2000" dirty="0"/>
              <a:t>oficial e um não </a:t>
            </a:r>
            <a:r>
              <a:rPr lang="pt-BR" sz="2000" dirty="0" smtClean="0"/>
              <a:t>oficial;</a:t>
            </a:r>
          </a:p>
          <a:p>
            <a:pPr marL="457200" lvl="0" indent="-228600" algn="just">
              <a:spcAft>
                <a:spcPts val="800"/>
              </a:spcAft>
            </a:pPr>
            <a:r>
              <a:rPr lang="pt-BR" sz="2000" dirty="0" smtClean="0"/>
              <a:t> Coleta </a:t>
            </a:r>
            <a:r>
              <a:rPr lang="pt-BR" sz="2000" dirty="0"/>
              <a:t>dos </a:t>
            </a:r>
            <a:r>
              <a:rPr lang="pt-BR" sz="2000" dirty="0" smtClean="0"/>
              <a:t>dados </a:t>
            </a:r>
            <a:r>
              <a:rPr lang="pt-BR" sz="2000" dirty="0"/>
              <a:t>feita de 1 de abril a 31 de maio de </a:t>
            </a:r>
            <a:r>
              <a:rPr lang="pt-BR" sz="2000" dirty="0" smtClean="0"/>
              <a:t>2017;</a:t>
            </a:r>
          </a:p>
          <a:p>
            <a:pPr marL="457200" indent="-228600" algn="just">
              <a:spcAft>
                <a:spcPts val="800"/>
              </a:spcAft>
            </a:pPr>
            <a:r>
              <a:rPr lang="pt-BR" sz="2000" dirty="0" smtClean="0"/>
              <a:t> Análise de cidades </a:t>
            </a:r>
            <a:r>
              <a:rPr lang="pt-BR" sz="2000" dirty="0"/>
              <a:t>mais bem </a:t>
            </a:r>
            <a:r>
              <a:rPr lang="pt-BR" sz="2000" dirty="0" smtClean="0"/>
              <a:t>posicionadas.</a:t>
            </a:r>
            <a:endParaRPr lang="pt-BR" sz="2000" dirty="0"/>
          </a:p>
          <a:p>
            <a:pPr marL="457200" lvl="0" indent="-228600" algn="just"/>
            <a:endParaRPr dirty="0"/>
          </a:p>
        </p:txBody>
      </p:sp>
      <p:pic>
        <p:nvPicPr>
          <p:cNvPr id="3076" name="Picture 4" descr="Resultado de imagem para metodolog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779" y="181535"/>
            <a:ext cx="2681947" cy="134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1732700" y="852022"/>
            <a:ext cx="4944300" cy="64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Metodologia</a:t>
            </a:r>
            <a:endParaRPr lang="en" dirty="0"/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1119883" y="1797977"/>
            <a:ext cx="6164495" cy="28356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 algn="just">
              <a:spcAft>
                <a:spcPts val="600"/>
              </a:spcAft>
            </a:pPr>
            <a:r>
              <a:rPr lang="en" sz="2000" dirty="0" smtClean="0"/>
              <a:t> Não </a:t>
            </a:r>
            <a:r>
              <a:rPr lang="en" sz="2000" dirty="0"/>
              <a:t>há uma metodologia mais adequada;</a:t>
            </a:r>
          </a:p>
          <a:p>
            <a:pPr marL="457200" lvl="0" indent="-228600" algn="just">
              <a:spcAft>
                <a:spcPts val="600"/>
              </a:spcAft>
            </a:pPr>
            <a:r>
              <a:rPr lang="pt-BR" sz="2000" dirty="0" smtClean="0"/>
              <a:t> </a:t>
            </a:r>
            <a:r>
              <a:rPr lang="pt-BR" sz="2000" dirty="0" err="1" smtClean="0"/>
              <a:t>Facebook</a:t>
            </a:r>
            <a:r>
              <a:rPr lang="pt-BR" sz="2000" dirty="0"/>
              <a:t>: data, assunto, </a:t>
            </a:r>
            <a:r>
              <a:rPr lang="pt-BR" sz="2000" dirty="0" smtClean="0"/>
              <a:t>curtidas</a:t>
            </a:r>
            <a:r>
              <a:rPr lang="pt-BR" sz="2000" dirty="0"/>
              <a:t>, </a:t>
            </a:r>
            <a:r>
              <a:rPr lang="pt-BR" sz="2000" dirty="0" smtClean="0"/>
              <a:t>comentários</a:t>
            </a:r>
            <a:r>
              <a:rPr lang="pt-BR" sz="2000" dirty="0"/>
              <a:t>, </a:t>
            </a:r>
            <a:r>
              <a:rPr lang="pt-BR" sz="2000" dirty="0" smtClean="0"/>
              <a:t>compartilhamentos</a:t>
            </a:r>
            <a:r>
              <a:rPr lang="pt-BR" sz="2000" dirty="0"/>
              <a:t>, </a:t>
            </a:r>
            <a:r>
              <a:rPr lang="pt-BR" sz="2000" dirty="0" err="1"/>
              <a:t>hashtag</a:t>
            </a:r>
            <a:r>
              <a:rPr lang="pt-BR" sz="2000" dirty="0"/>
              <a:t> </a:t>
            </a:r>
            <a:r>
              <a:rPr lang="pt-BR" sz="2000" dirty="0" smtClean="0"/>
              <a:t>e observações; </a:t>
            </a:r>
          </a:p>
          <a:p>
            <a:pPr marL="457200" lvl="0" indent="-228600" algn="just">
              <a:spcAft>
                <a:spcPts val="600"/>
              </a:spcAft>
            </a:pPr>
            <a:r>
              <a:rPr lang="pt-BR" sz="2000" dirty="0" smtClean="0"/>
              <a:t> </a:t>
            </a:r>
            <a:r>
              <a:rPr lang="pt-BR" sz="2000" dirty="0" err="1" smtClean="0"/>
              <a:t>Instagram</a:t>
            </a:r>
            <a:r>
              <a:rPr lang="pt-BR" sz="2000" dirty="0" smtClean="0"/>
              <a:t>: </a:t>
            </a:r>
            <a:r>
              <a:rPr lang="pt-BR" sz="2000" dirty="0"/>
              <a:t>data, assunto, </a:t>
            </a:r>
            <a:r>
              <a:rPr lang="pt-BR" sz="2000" dirty="0" smtClean="0"/>
              <a:t>curtidas</a:t>
            </a:r>
            <a:r>
              <a:rPr lang="pt-BR" sz="2000" dirty="0"/>
              <a:t>, </a:t>
            </a:r>
            <a:r>
              <a:rPr lang="pt-BR" sz="2000" dirty="0" smtClean="0"/>
              <a:t>comentários</a:t>
            </a:r>
            <a:r>
              <a:rPr lang="pt-BR" sz="2000" dirty="0"/>
              <a:t>, </a:t>
            </a:r>
            <a:r>
              <a:rPr lang="pt-BR" sz="2000" dirty="0" err="1" smtClean="0"/>
              <a:t>hashtag</a:t>
            </a:r>
            <a:r>
              <a:rPr lang="pt-BR" sz="2000" dirty="0" smtClean="0"/>
              <a:t>, observações, número de publicações</a:t>
            </a:r>
            <a:r>
              <a:rPr lang="pt-BR" sz="2000" dirty="0"/>
              <a:t>, </a:t>
            </a:r>
            <a:r>
              <a:rPr lang="pt-BR" sz="2000" dirty="0" smtClean="0"/>
              <a:t>número de seguidores e de seguindo;</a:t>
            </a:r>
          </a:p>
          <a:p>
            <a:pPr marL="457200" lvl="0" indent="-228600" algn="just">
              <a:spcAft>
                <a:spcPts val="600"/>
              </a:spcAft>
            </a:pPr>
            <a:r>
              <a:rPr lang="pt-BR" sz="2000" dirty="0"/>
              <a:t> </a:t>
            </a:r>
            <a:r>
              <a:rPr lang="pt-BR" sz="2000" dirty="0" smtClean="0"/>
              <a:t>Criação de quatro categorias para classificar os assuntos;</a:t>
            </a:r>
          </a:p>
          <a:p>
            <a:pPr marL="457200" lvl="0" indent="-228600" algn="just">
              <a:spcAft>
                <a:spcPts val="600"/>
              </a:spcAft>
            </a:pPr>
            <a:r>
              <a:rPr lang="pt-BR" sz="2000" dirty="0"/>
              <a:t> </a:t>
            </a:r>
            <a:r>
              <a:rPr lang="pt-BR" sz="2000" dirty="0" smtClean="0"/>
              <a:t>Turismo + eventos = % de turismo.</a:t>
            </a:r>
          </a:p>
          <a:p>
            <a:pPr marL="457200" lvl="0" indent="-228600" algn="just"/>
            <a:endParaRPr lang="pt-BR" sz="2000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6" name="Imagem 5" descr="C:\Users\Lala\Documents\facebook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12" y="3863082"/>
            <a:ext cx="965771" cy="92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C:\Users\Lala\Documents\instagram 3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6" t="37546" r="19779" b="7143"/>
          <a:stretch/>
        </p:blipFill>
        <p:spPr bwMode="auto">
          <a:xfrm>
            <a:off x="7642132" y="306582"/>
            <a:ext cx="1111450" cy="1090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16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ctrTitle"/>
          </p:nvPr>
        </p:nvSpPr>
        <p:spPr>
          <a:xfrm>
            <a:off x="2699792" y="2201077"/>
            <a:ext cx="5638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pt-BR" sz="5400" b="1" dirty="0" smtClean="0"/>
              <a:t>RANKEAMENTO  </a:t>
            </a:r>
            <a:r>
              <a:rPr lang="pt-BR" sz="5400" b="1" dirty="0" err="1" smtClean="0"/>
              <a:t>Facebook</a:t>
            </a:r>
            <a:endParaRPr lang="en" sz="5400" dirty="0"/>
          </a:p>
        </p:txBody>
      </p:sp>
      <p:sp>
        <p:nvSpPr>
          <p:cNvPr id="351" name="Shape 35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en" sz="4800" b="1" dirty="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pic>
        <p:nvPicPr>
          <p:cNvPr id="53250" name="Picture 2" descr="Resultado de imagem para facebook ic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1821703"/>
            <a:ext cx="1491629" cy="14916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6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1475656" y="5143500"/>
            <a:ext cx="6282299" cy="819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3" name="Picture 2" descr="Resultado de imagem para facebook ic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108" y="2139702"/>
            <a:ext cx="843557" cy="84355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716016" y="1563638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002060"/>
                </a:solidFill>
                <a:latin typeface="+mn-lt"/>
              </a:rPr>
              <a:t>Sorocaba</a:t>
            </a:r>
            <a:endParaRPr lang="pt-BR" sz="1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1203" name="Picture 3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82582" y="0"/>
            <a:ext cx="6613068" cy="2571750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4829210" y="1635646"/>
            <a:ext cx="114165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Sorocaba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23728" y="4299942"/>
            <a:ext cx="322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>
                <a:solidFill>
                  <a:srgbClr val="00B0F0"/>
                </a:solidFill>
                <a:latin typeface="Nixie One"/>
                <a:cs typeface="Arial" pitchFamily="34" charset="0"/>
              </a:rPr>
              <a:t>Publicações</a:t>
            </a:r>
            <a:endParaRPr lang="pt-BR" sz="4400" dirty="0">
              <a:solidFill>
                <a:srgbClr val="00B0F0"/>
              </a:solidFill>
              <a:latin typeface="Nixie One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720520" y="1625462"/>
            <a:ext cx="1670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  </a:t>
            </a:r>
            <a:r>
              <a:rPr lang="pt-BR" sz="2000" b="1" dirty="0" smtClean="0">
                <a:solidFill>
                  <a:srgbClr val="002060"/>
                </a:solidFill>
                <a:latin typeface="Agency FB" pitchFamily="34" charset="0"/>
              </a:rPr>
              <a:t>Araçariguama</a:t>
            </a:r>
            <a:endParaRPr lang="pt-BR" sz="20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588224" y="1615098"/>
            <a:ext cx="114807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Cerquilho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76056" y="271576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356</a:t>
            </a:r>
            <a:endParaRPr lang="pt-B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275856" y="271576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243</a:t>
            </a:r>
            <a:endParaRPr lang="pt-B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948264" y="2715766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225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611559" y="4155926"/>
            <a:ext cx="5326903" cy="645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 dirty="0" smtClean="0">
                <a:solidFill>
                  <a:srgbClr val="00B0F0"/>
                </a:solidFill>
              </a:rPr>
              <a:t>Curtidas na Página</a:t>
            </a:r>
            <a:endParaRPr lang="en" sz="4400" dirty="0">
              <a:solidFill>
                <a:srgbClr val="00B0F0"/>
              </a:solidFill>
            </a:endParaRPr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2051720" y="5143500"/>
            <a:ext cx="4944300" cy="165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4" name="Picture 2" descr="Resultado de imagem para facebook ic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267494"/>
            <a:ext cx="1080120" cy="1080120"/>
          </a:xfrm>
          <a:prstGeom prst="rect">
            <a:avLst/>
          </a:prstGeom>
          <a:noFill/>
        </p:spPr>
      </p:pic>
      <p:pic>
        <p:nvPicPr>
          <p:cNvPr id="5" name="Picture 3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86" y="0"/>
            <a:ext cx="6427905" cy="249974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4623460" y="1553364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Sorocaba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259096" y="1532816"/>
            <a:ext cx="141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Itapetininga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111202" y="154318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Tatuí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95176" y="2629056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60.679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936544" y="2633484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19.691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454752" y="2643758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17.282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/>
        </p:nvSpPr>
        <p:spPr>
          <a:xfrm rot="-5400000">
            <a:off x="1001359" y="453759"/>
            <a:ext cx="1224136" cy="142767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8" name="Shape 368"/>
          <p:cNvSpPr txBox="1">
            <a:spLocks noGrp="1"/>
          </p:cNvSpPr>
          <p:nvPr>
            <p:ph type="ctrTitle" idx="4294967295"/>
          </p:nvPr>
        </p:nvSpPr>
        <p:spPr>
          <a:xfrm>
            <a:off x="323528" y="3983701"/>
            <a:ext cx="4991099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dirty="0" smtClean="0"/>
              <a:t>Turismo</a:t>
            </a:r>
            <a:endParaRPr lang="en" sz="6000" dirty="0"/>
          </a:p>
        </p:txBody>
      </p:sp>
      <p:sp>
        <p:nvSpPr>
          <p:cNvPr id="369" name="Shape 369"/>
          <p:cNvSpPr txBox="1">
            <a:spLocks noGrp="1"/>
          </p:cNvSpPr>
          <p:nvPr>
            <p:ph type="subTitle" idx="4294967295"/>
          </p:nvPr>
        </p:nvSpPr>
        <p:spPr>
          <a:xfrm>
            <a:off x="3419872" y="5143500"/>
            <a:ext cx="4333799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sz="2400" dirty="0"/>
          </a:p>
        </p:txBody>
      </p:sp>
      <p:pic>
        <p:nvPicPr>
          <p:cNvPr id="16" name="Picture 2" descr="Resultado de imagem para facebook ic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627534"/>
            <a:ext cx="1080120" cy="1080120"/>
          </a:xfrm>
          <a:prstGeom prst="rect">
            <a:avLst/>
          </a:prstGeom>
          <a:noFill/>
        </p:spPr>
      </p:pic>
      <p:pic>
        <p:nvPicPr>
          <p:cNvPr id="17" name="Picture 3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1514" y="0"/>
            <a:ext cx="6242741" cy="2427734"/>
          </a:xfrm>
          <a:prstGeom prst="rect">
            <a:avLst/>
          </a:prstGeom>
          <a:noFill/>
        </p:spPr>
      </p:pic>
      <p:sp>
        <p:nvSpPr>
          <p:cNvPr id="18" name="CaixaDeTexto 17"/>
          <p:cNvSpPr txBox="1"/>
          <p:nvPr/>
        </p:nvSpPr>
        <p:spPr>
          <a:xfrm>
            <a:off x="3667874" y="1491629"/>
            <a:ext cx="1030638" cy="448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Itu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456643" y="1493507"/>
            <a:ext cx="88036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 err="1" smtClean="0">
                <a:solidFill>
                  <a:srgbClr val="002060"/>
                </a:solidFill>
                <a:latin typeface="Agency FB" pitchFamily="34" charset="0"/>
              </a:rPr>
              <a:t>Tapiraí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907078" y="1471172"/>
            <a:ext cx="141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300" b="1" dirty="0" smtClean="0">
                <a:solidFill>
                  <a:srgbClr val="002060"/>
                </a:solidFill>
                <a:latin typeface="Agency FB" pitchFamily="34" charset="0"/>
              </a:rPr>
              <a:t>Itapetininga</a:t>
            </a:r>
            <a:endParaRPr lang="pt-BR" sz="23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382338" y="2643758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29,55%</a:t>
            </a:r>
            <a:r>
              <a:rPr lang="pt-BR" dirty="0" smtClean="0"/>
              <a:t>,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872558" y="2636783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25%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263746" y="264375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20%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oge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329</Words>
  <Application>Microsoft Office PowerPoint</Application>
  <PresentationFormat>Apresentação na tela (16:9)</PresentationFormat>
  <Paragraphs>78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Agency FB</vt:lpstr>
      <vt:lpstr>Arial</vt:lpstr>
      <vt:lpstr>Helvetica Neue</vt:lpstr>
      <vt:lpstr>Muli</vt:lpstr>
      <vt:lpstr>Nixie One</vt:lpstr>
      <vt:lpstr>Imogen template</vt:lpstr>
      <vt:lpstr>Turismo na rede:  Análise das Mídias Sociais das Cidades da Região Metropolitana de Sorocaba</vt:lpstr>
      <vt:lpstr>Apresentação do PowerPoint</vt:lpstr>
      <vt:lpstr>Apresentação do PowerPoint</vt:lpstr>
      <vt:lpstr>Metodologia</vt:lpstr>
      <vt:lpstr>Metodologia</vt:lpstr>
      <vt:lpstr>RANKEAMENTO  Facebook</vt:lpstr>
      <vt:lpstr>Apresentação do PowerPoint</vt:lpstr>
      <vt:lpstr>Curtidas na Página</vt:lpstr>
      <vt:lpstr>Turismo</vt:lpstr>
      <vt:lpstr>Frequência</vt:lpstr>
      <vt:lpstr>RANKEAMENTO  Instagram</vt:lpstr>
      <vt:lpstr>Apresentação do PowerPoint</vt:lpstr>
      <vt:lpstr>Considerações finais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Turismo na rede:  Análise das Mídias Sociais das Cidades da Região Metropolitana de Sorocaba</dc:title>
  <dc:creator>Telma Darn</dc:creator>
  <cp:lastModifiedBy>Telma Darn</cp:lastModifiedBy>
  <cp:revision>36</cp:revision>
  <dcterms:modified xsi:type="dcterms:W3CDTF">2017-07-03T00:46:57Z</dcterms:modified>
</cp:coreProperties>
</file>