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8" r:id="rId4"/>
    <p:sldId id="260" r:id="rId5"/>
    <p:sldId id="272" r:id="rId6"/>
    <p:sldId id="26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7" r:id="rId16"/>
    <p:sldId id="27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838"/>
    <a:srgbClr val="C92121"/>
    <a:srgbClr val="C31717"/>
    <a:srgbClr val="000000"/>
    <a:srgbClr val="FFFFF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5161" autoAdjust="0"/>
  </p:normalViewPr>
  <p:slideViewPr>
    <p:cSldViewPr>
      <p:cViewPr>
        <p:scale>
          <a:sx n="70" d="100"/>
          <a:sy n="70" d="100"/>
        </p:scale>
        <p:origin x="-57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/>
                      <a:t>3</a:t>
                    </a:r>
                    <a:r>
                      <a:rPr lang="en-US" sz="2000"/>
                      <a:t>2,6%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Tabulação!$C$250:$C$252</c:f>
              <c:strCache>
                <c:ptCount val="3"/>
                <c:pt idx="0">
                  <c:v>Masculino</c:v>
                </c:pt>
                <c:pt idx="1">
                  <c:v>Feminino</c:v>
                </c:pt>
                <c:pt idx="2">
                  <c:v>Não respondeu</c:v>
                </c:pt>
              </c:strCache>
            </c:strRef>
          </c:cat>
          <c:val>
            <c:numRef>
              <c:f>Tabulação!$D$250:$D$252</c:f>
              <c:numCache>
                <c:formatCode>General</c:formatCode>
                <c:ptCount val="3"/>
                <c:pt idx="0">
                  <c:v>141</c:v>
                </c:pt>
                <c:pt idx="1">
                  <c:v>79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019636434334602"/>
          <c:y val="0.22323298339667896"/>
          <c:w val="0.36900116652085163"/>
          <c:h val="0.53950364585473765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1"/>
            <c:bubble3D val="0"/>
            <c:spPr>
              <a:ln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Tabulação!$I$250:$I$252</c:f>
              <c:strCache>
                <c:ptCount val="3"/>
                <c:pt idx="0">
                  <c:v>Desacompanhado</c:v>
                </c:pt>
                <c:pt idx="1">
                  <c:v>Acompanhado</c:v>
                </c:pt>
                <c:pt idx="2">
                  <c:v>Não respondeu</c:v>
                </c:pt>
              </c:strCache>
            </c:strRef>
          </c:cat>
          <c:val>
            <c:numRef>
              <c:f>Tabulação!$J$250:$J$252</c:f>
              <c:numCache>
                <c:formatCode>General</c:formatCode>
                <c:ptCount val="3"/>
                <c:pt idx="0">
                  <c:v>18</c:v>
                </c:pt>
                <c:pt idx="1">
                  <c:v>220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98184601924756"/>
          <c:y val="0.23588377454340093"/>
          <c:w val="0.34904284533877711"/>
          <c:h val="0.49175379731425056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1"/>
                      <a:t>0</a:t>
                    </a:r>
                    <a:r>
                      <a:rPr lang="en-US" sz="2000"/>
                      <a:t>,8%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Tabulação!$AB$250:$AB$254</c:f>
              <c:strCache>
                <c:ptCount val="5"/>
                <c:pt idx="0">
                  <c:v>18-25</c:v>
                </c:pt>
                <c:pt idx="1">
                  <c:v>26-35</c:v>
                </c:pt>
                <c:pt idx="2">
                  <c:v>36-50</c:v>
                </c:pt>
                <c:pt idx="3">
                  <c:v>51-65</c:v>
                </c:pt>
                <c:pt idx="4">
                  <c:v>Mais de 65</c:v>
                </c:pt>
              </c:strCache>
            </c:strRef>
          </c:cat>
          <c:val>
            <c:numRef>
              <c:f>Tabulação!$AC$250:$AC$254</c:f>
              <c:numCache>
                <c:formatCode>General</c:formatCode>
                <c:ptCount val="5"/>
                <c:pt idx="0">
                  <c:v>30</c:v>
                </c:pt>
                <c:pt idx="1">
                  <c:v>91</c:v>
                </c:pt>
                <c:pt idx="2">
                  <c:v>98</c:v>
                </c:pt>
                <c:pt idx="3">
                  <c:v>21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734956741518423"/>
          <c:y val="0.30248884104638968"/>
          <c:w val="0.16320598814037135"/>
          <c:h val="0.38941003039795741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/>
                      <a:t>7</a:t>
                    </a:r>
                    <a:r>
                      <a:rPr lang="en-US" sz="2000"/>
                      <a:t>2,3%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Tabulação!$M$250:$M$252</c:f>
              <c:strCache>
                <c:ptCount val="3"/>
                <c:pt idx="0">
                  <c:v>Não</c:v>
                </c:pt>
                <c:pt idx="1">
                  <c:v>Sim</c:v>
                </c:pt>
                <c:pt idx="2">
                  <c:v>Não respondeu</c:v>
                </c:pt>
              </c:strCache>
            </c:strRef>
          </c:cat>
          <c:val>
            <c:numRef>
              <c:f>Tabulação!$N$250:$N$252</c:f>
              <c:numCache>
                <c:formatCode>General</c:formatCode>
                <c:ptCount val="3"/>
                <c:pt idx="0">
                  <c:v>175</c:v>
                </c:pt>
                <c:pt idx="1">
                  <c:v>66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469524642752991"/>
          <c:y val="0.38317688040686154"/>
          <c:w val="0.21277388937493924"/>
          <c:h val="0.23364601823877443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Tabulação!$U$250:$U$253</c:f>
              <c:strCache>
                <c:ptCount val="4"/>
                <c:pt idx="0">
                  <c:v>Um dia</c:v>
                </c:pt>
                <c:pt idx="1">
                  <c:v>Dois dias</c:v>
                </c:pt>
                <c:pt idx="2">
                  <c:v>Mais de dois dias</c:v>
                </c:pt>
                <c:pt idx="3">
                  <c:v>Não respondeu</c:v>
                </c:pt>
              </c:strCache>
            </c:strRef>
          </c:cat>
          <c:val>
            <c:numRef>
              <c:f>Tabulação!$V$250:$V$253</c:f>
              <c:numCache>
                <c:formatCode>General</c:formatCode>
                <c:ptCount val="4"/>
                <c:pt idx="0">
                  <c:v>142</c:v>
                </c:pt>
                <c:pt idx="1">
                  <c:v>76</c:v>
                </c:pt>
                <c:pt idx="2">
                  <c:v>22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225697482259164"/>
          <c:y val="0.34984805440257782"/>
          <c:w val="0.23292821036259356"/>
          <c:h val="0.3115280243183659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Tabulação!$AG$250:$AG$254</c:f>
              <c:strCache>
                <c:ptCount val="5"/>
                <c:pt idx="0">
                  <c:v>Até 50</c:v>
                </c:pt>
                <c:pt idx="1">
                  <c:v>51 a 100</c:v>
                </c:pt>
                <c:pt idx="2">
                  <c:v>101 a 150</c:v>
                </c:pt>
                <c:pt idx="3">
                  <c:v>Mais de 151</c:v>
                </c:pt>
                <c:pt idx="4">
                  <c:v>Não responderam</c:v>
                </c:pt>
              </c:strCache>
            </c:strRef>
          </c:cat>
          <c:val>
            <c:numRef>
              <c:f>Tabulação!$AH$250:$AH$254</c:f>
              <c:numCache>
                <c:formatCode>General</c:formatCode>
                <c:ptCount val="5"/>
                <c:pt idx="0">
                  <c:v>16</c:v>
                </c:pt>
                <c:pt idx="1">
                  <c:v>38</c:v>
                </c:pt>
                <c:pt idx="2">
                  <c:v>66</c:v>
                </c:pt>
                <c:pt idx="3">
                  <c:v>117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E6A28-F66F-4704-AF01-2327405EA5B5}" type="datetimeFigureOut">
              <a:rPr lang="pt-BR" smtClean="0"/>
              <a:t>10/11/2017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CDDB1-24E2-418E-88C9-C5EDD54DF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9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CDDB1-24E2-418E-88C9-C5EDD54DFBE0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BEF1DE-94E7-468B-AF02-1A8AB5D552CB}" type="datetimeFigureOut">
              <a:rPr lang="pt-BR" smtClean="0"/>
              <a:pPr/>
              <a:t>10/11/2017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390268-2C34-44EC-B754-C012A2F36D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ssato@gmail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oturesp@ufscar.br" TargetMode="External"/><Relationship Id="rId5" Type="http://schemas.openxmlformats.org/officeDocument/2006/relationships/hyperlink" Target="mailto:lilian.nicacio.m@gmail.com" TargetMode="External"/><Relationship Id="rId4" Type="http://schemas.openxmlformats.org/officeDocument/2006/relationships/hyperlink" Target="mailto:setedoze.cost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24544" y="4941168"/>
            <a:ext cx="9865096" cy="13681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-proex-positi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229200"/>
            <a:ext cx="2160240" cy="820451"/>
          </a:xfrm>
          <a:prstGeom prst="rect">
            <a:avLst/>
          </a:prstGeom>
          <a:ln>
            <a:noFill/>
          </a:ln>
          <a:effectLst>
            <a:outerShdw dist="12700" dir="2700000" algn="tl" rotWithShape="0">
              <a:schemeClr val="bg1">
                <a:alpha val="60000"/>
              </a:schemeClr>
            </a:outerShdw>
          </a:effectLst>
        </p:spPr>
      </p:pic>
      <p:pic>
        <p:nvPicPr>
          <p:cNvPr id="6" name="Imagem 5" descr="logoufsca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013176"/>
            <a:ext cx="1584176" cy="1155210"/>
          </a:xfrm>
          <a:prstGeom prst="rect">
            <a:avLst/>
          </a:prstGeom>
          <a:effectLst>
            <a:outerShdw dist="12700" dir="2700000" algn="tl" rotWithShape="0">
              <a:schemeClr val="bg1">
                <a:alpha val="60000"/>
              </a:schemeClr>
            </a:outerShdw>
          </a:effectLst>
        </p:spPr>
      </p:pic>
      <p:pic>
        <p:nvPicPr>
          <p:cNvPr id="7" name="Imagem 6" descr="oturesp logo tran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855" y="1203817"/>
            <a:ext cx="7247545" cy="3017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smtClean="0">
                <a:solidFill>
                  <a:srgbClr val="FFFFFF"/>
                </a:solidFill>
              </a:rPr>
              <a:t>HOSPEDAGEM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66013"/>
              </p:ext>
            </p:extLst>
          </p:nvPr>
        </p:nvGraphicFramePr>
        <p:xfrm>
          <a:off x="611560" y="1916832"/>
          <a:ext cx="3456384" cy="381642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36304"/>
                <a:gridCol w="720080"/>
              </a:tblGrid>
              <a:tr h="6360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Meios de Hospedagem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Airbnb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2,2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Amigos e Familiares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12,1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Hotéis de Votorantim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7,7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Hotéis de Sorocaba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74,7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0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Não soube responder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3,3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eta para a direita 6"/>
          <p:cNvSpPr/>
          <p:nvPr/>
        </p:nvSpPr>
        <p:spPr>
          <a:xfrm>
            <a:off x="7072313" y="10560050"/>
            <a:ext cx="657225" cy="4762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4292282" y="4293096"/>
            <a:ext cx="1071806" cy="93015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94675"/>
              </p:ext>
            </p:extLst>
          </p:nvPr>
        </p:nvGraphicFramePr>
        <p:xfrm>
          <a:off x="5590613" y="1916832"/>
          <a:ext cx="2963400" cy="410445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1312"/>
                <a:gridCol w="792088"/>
              </a:tblGrid>
              <a:tr h="5130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Hotéis de Sorocaba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pt-BR" sz="20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0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Centralle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7,7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0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Dan </a:t>
                      </a:r>
                      <a:r>
                        <a:rPr lang="pt-BR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Inn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9,9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0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Golden Park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4,4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0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Ibis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15,3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0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Plaza </a:t>
                      </a:r>
                      <a:r>
                        <a:rPr lang="pt-BR" sz="2000" b="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Inn</a:t>
                      </a:r>
                      <a:r>
                        <a:rPr lang="pt-BR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Trevo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8,8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0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Royal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9,9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0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Outros</a:t>
                      </a:r>
                      <a:endParaRPr lang="pt-BR" sz="2000" b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18,7</a:t>
                      </a:r>
                      <a:endParaRPr lang="pt-BR" sz="2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PREVISÃO DE GASTOS POR DIA (R$)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043992"/>
              </p:ext>
            </p:extLst>
          </p:nvPr>
        </p:nvGraphicFramePr>
        <p:xfrm>
          <a:off x="493204" y="155679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PERFIL PREDOMINANTE 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6" name="Imagem 5" descr="Resultado de imagem para icone masculin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5" y="2532088"/>
            <a:ext cx="1133475" cy="1133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Espaço Reservado para Conteúdo 6" descr="Resultado de imagem para icone pessoas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95" y="3665563"/>
            <a:ext cx="1325880" cy="13258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 descr="Resultado de imagem para icone pesso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 b="10679"/>
          <a:stretch/>
        </p:blipFill>
        <p:spPr bwMode="auto">
          <a:xfrm>
            <a:off x="5004048" y="2539387"/>
            <a:ext cx="1480185" cy="1171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 descr="Resultado de imagem para icone cidade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26" y="3710962"/>
            <a:ext cx="1571625" cy="1571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324035" y="1737534"/>
            <a:ext cx="1584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58,3%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339752" y="2941521"/>
            <a:ext cx="1584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90,9%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004048" y="1765776"/>
            <a:ext cx="1728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40,5 %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189251" y="2896122"/>
            <a:ext cx="1584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87,2%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6899" y="3665563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São </a:t>
            </a:r>
            <a:endParaRPr lang="pt-BR" sz="3200" dirty="0" smtClean="0"/>
          </a:p>
          <a:p>
            <a:pPr algn="ctr"/>
            <a:r>
              <a:rPr lang="pt-BR" sz="3200" dirty="0" smtClean="0"/>
              <a:t>homens</a:t>
            </a:r>
            <a:endParaRPr lang="pt-BR" sz="32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682861" y="4918563"/>
            <a:ext cx="324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Foram acompanhados ao evento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88149" y="3860429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Tem idade entre </a:t>
            </a:r>
          </a:p>
          <a:p>
            <a:pPr algn="ctr"/>
            <a:r>
              <a:rPr lang="pt-BR" sz="3200" dirty="0"/>
              <a:t>36 a 50 anos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917315" y="5282587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São do estado de São </a:t>
            </a:r>
            <a:r>
              <a:rPr lang="pt-BR" sz="3200" dirty="0" smtClean="0"/>
              <a:t>Paulo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40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FFFFFF"/>
                </a:solidFill>
              </a:rPr>
              <a:t>PERFIL PREDOMINANTE </a:t>
            </a:r>
          </a:p>
        </p:txBody>
      </p:sp>
      <p:pic>
        <p:nvPicPr>
          <p:cNvPr id="6" name="Imagem 5" descr="Resultado de imagem para icone lugar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5" y="2510200"/>
            <a:ext cx="1485900" cy="1485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 descr="Resultado de imagem para icone temp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71" y="3485368"/>
            <a:ext cx="1600200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 descr="Resultado de imagem para icone hospedage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1838325" cy="12280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Espaço Reservado para Conteúdo 8" descr="Resultado de imagem para icone dinheiro"/>
          <p:cNvPicPr>
            <a:picLocks noGrp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68" y="3485367"/>
            <a:ext cx="1467396" cy="13105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175338" y="1772816"/>
            <a:ext cx="16345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72,3%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68478" y="1772816"/>
            <a:ext cx="16345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74,7%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89187" y="2587671"/>
            <a:ext cx="16345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58,7%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29008" y="2729930"/>
            <a:ext cx="16345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48,3%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-5837" y="3996100"/>
            <a:ext cx="1996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Já </a:t>
            </a:r>
            <a:r>
              <a:rPr lang="pt-BR" sz="3200" dirty="0" smtClean="0"/>
              <a:t>conheciam Sorocaba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095736" y="5013176"/>
            <a:ext cx="2707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Ficaram apenas um dia na cidade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08004" y="3815761"/>
            <a:ext cx="21954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Ficaram hospedados em hotéis de Sorocaba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948554" y="4795897"/>
            <a:ext cx="21954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Previsão de gasto </a:t>
            </a:r>
            <a:r>
              <a:rPr lang="pt-BR" sz="3200" dirty="0" smtClean="0"/>
              <a:t>maior </a:t>
            </a:r>
            <a:r>
              <a:rPr lang="pt-BR" sz="3200" dirty="0"/>
              <a:t>que R$ 151,00</a:t>
            </a:r>
          </a:p>
        </p:txBody>
      </p:sp>
    </p:spTree>
    <p:extLst>
      <p:ext uri="{BB962C8B-B14F-4D97-AF65-F5344CB8AC3E}">
        <p14:creationId xmlns:p14="http://schemas.microsoft.com/office/powerpoint/2010/main" val="1540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xclamação.png"/>
          <p:cNvPicPr>
            <a:picLocks noChangeAspect="1"/>
          </p:cNvPicPr>
          <p:nvPr/>
        </p:nvPicPr>
        <p:blipFill>
          <a:blip r:embed="rId2" cstate="print">
            <a:lum bright="85000"/>
          </a:blip>
          <a:stretch>
            <a:fillRect/>
          </a:stretch>
        </p:blipFill>
        <p:spPr>
          <a:xfrm rot="405236">
            <a:off x="4109938" y="2013944"/>
            <a:ext cx="4008541" cy="46243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Secretaria de Cultura e Turismo: taxa </a:t>
            </a:r>
            <a:r>
              <a:rPr lang="pt-BR" dirty="0"/>
              <a:t>de ocupação do hotel </a:t>
            </a:r>
            <a:r>
              <a:rPr lang="pt-BR" dirty="0" smtClean="0"/>
              <a:t>e a </a:t>
            </a:r>
            <a:r>
              <a:rPr lang="pt-BR" dirty="0"/>
              <a:t>quantidade de </a:t>
            </a:r>
            <a:r>
              <a:rPr lang="pt-BR" dirty="0" smtClean="0"/>
              <a:t>hospedagens ocupadas;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Comentários </a:t>
            </a:r>
            <a:r>
              <a:rPr lang="pt-BR" dirty="0"/>
              <a:t>e </a:t>
            </a:r>
            <a:r>
              <a:rPr lang="pt-BR" dirty="0" smtClean="0"/>
              <a:t>sugestões: 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Espaço </a:t>
            </a:r>
            <a:r>
              <a:rPr lang="pt-BR" dirty="0"/>
              <a:t>voltado para crianças</a:t>
            </a:r>
            <a:r>
              <a:rPr lang="pt-BR" dirty="0" smtClean="0"/>
              <a:t>, </a:t>
            </a:r>
            <a:r>
              <a:rPr lang="pt-BR" dirty="0"/>
              <a:t>guarda volumes e ter a opção meia </a:t>
            </a:r>
            <a:r>
              <a:rPr lang="pt-BR" dirty="0" smtClean="0"/>
              <a:t>entrada;</a:t>
            </a:r>
          </a:p>
          <a:p>
            <a:pPr algn="just">
              <a:buFont typeface="Wingdings" pitchFamily="2" charset="2"/>
              <a:buChar char="q"/>
            </a:pPr>
            <a:endParaRPr lang="pt-BR" dirty="0" smtClean="0"/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Cancelamento de reserva por </a:t>
            </a:r>
            <a:r>
              <a:rPr lang="pt-BR" dirty="0" err="1" smtClean="0"/>
              <a:t>overbooking</a:t>
            </a:r>
            <a:r>
              <a:rPr lang="pt-BR" dirty="0" smtClean="0"/>
              <a:t> no Dan </a:t>
            </a:r>
            <a:r>
              <a:rPr lang="pt-BR" dirty="0" err="1" smtClean="0"/>
              <a:t>Inn</a:t>
            </a:r>
            <a:r>
              <a:rPr lang="pt-BR" dirty="0"/>
              <a:t>.</a:t>
            </a:r>
            <a:r>
              <a:rPr lang="pt-BR" dirty="0" smtClean="0"/>
              <a:t> 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OUTRAS CONSIDERAÇÕES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 black.png"/>
          <p:cNvPicPr>
            <a:picLocks noChangeAspect="1"/>
          </p:cNvPicPr>
          <p:nvPr/>
        </p:nvPicPr>
        <p:blipFill>
          <a:blip r:embed="rId2" cstate="print">
            <a:lum bright="88000"/>
          </a:blip>
          <a:stretch>
            <a:fillRect/>
          </a:stretch>
        </p:blipFill>
        <p:spPr>
          <a:xfrm rot="2538106">
            <a:off x="3190563" y="1183152"/>
            <a:ext cx="4203449" cy="54384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pt-BR" dirty="0" smtClean="0"/>
              <a:t>Eliza </a:t>
            </a:r>
            <a:r>
              <a:rPr lang="pt-BR" dirty="0" err="1" smtClean="0"/>
              <a:t>Sayuri</a:t>
            </a:r>
            <a:r>
              <a:rPr lang="pt-BR" dirty="0" smtClean="0"/>
              <a:t> Sato</a:t>
            </a:r>
          </a:p>
          <a:p>
            <a:pPr marL="0" indent="0" algn="r">
              <a:buNone/>
            </a:pPr>
            <a:r>
              <a:rPr lang="pt-BR" dirty="0" smtClean="0">
                <a:hlinkClick r:id="rId3"/>
              </a:rPr>
              <a:t>elizassato@gmail.com</a:t>
            </a:r>
            <a:endParaRPr lang="pt-BR" dirty="0" smtClean="0"/>
          </a:p>
          <a:p>
            <a:pPr marL="0" indent="0" algn="r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pt-BR" dirty="0" smtClean="0"/>
              <a:t>Gabriel Costa</a:t>
            </a:r>
          </a:p>
          <a:p>
            <a:pPr marL="0" indent="0" algn="r">
              <a:buNone/>
            </a:pPr>
            <a:r>
              <a:rPr lang="pt-BR" dirty="0" smtClean="0">
                <a:hlinkClick r:id="rId4"/>
              </a:rPr>
              <a:t>setedoze.costa@gmail.com</a:t>
            </a:r>
            <a:endParaRPr lang="pt-BR" dirty="0" smtClean="0"/>
          </a:p>
          <a:p>
            <a:pPr marL="0" indent="0" algn="r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sv-SE" dirty="0" smtClean="0"/>
              <a:t>Lílian Júlia Nicácio Martins</a:t>
            </a:r>
          </a:p>
          <a:p>
            <a:pPr marL="0" indent="0" algn="r">
              <a:buNone/>
            </a:pPr>
            <a:r>
              <a:rPr lang="sv-SE" dirty="0" smtClean="0">
                <a:hlinkClick r:id="rId5"/>
              </a:rPr>
              <a:t>lilian.nicacio.m@gmail.com</a:t>
            </a:r>
            <a:endParaRPr lang="sv-SE" dirty="0" smtClean="0"/>
          </a:p>
          <a:p>
            <a:pPr marL="0" indent="0" algn="r">
              <a:buNone/>
            </a:pPr>
            <a:endParaRPr lang="sv-SE" dirty="0"/>
          </a:p>
          <a:p>
            <a:pPr marL="0" indent="0" algn="r">
              <a:buNone/>
            </a:pPr>
            <a:r>
              <a:rPr lang="pt-BR" dirty="0" smtClean="0"/>
              <a:t>OTURESP</a:t>
            </a:r>
            <a:endParaRPr lang="pt-BR" dirty="0"/>
          </a:p>
          <a:p>
            <a:pPr marL="0" indent="0" algn="r">
              <a:buNone/>
            </a:pPr>
            <a:r>
              <a:rPr lang="pt-BR" dirty="0" smtClean="0">
                <a:hlinkClick r:id="rId6"/>
              </a:rPr>
              <a:t>oturesp@ufscar.br</a:t>
            </a:r>
            <a:endParaRPr lang="pt-BR" dirty="0" smtClean="0"/>
          </a:p>
          <a:p>
            <a:pPr marL="0" indent="0" algn="r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MUITO OBRIGADO!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293097"/>
            <a:ext cx="9144000" cy="129614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libri" pitchFamily="34" charset="0"/>
              </a:rPr>
              <a:t>PERFIL DOS TURISTAS E </a:t>
            </a:r>
            <a:r>
              <a:rPr lang="pt-BR" b="1" dirty="0" smtClean="0">
                <a:latin typeface="Calibri" pitchFamily="34" charset="0"/>
              </a:rPr>
              <a:t>VISITANTES </a:t>
            </a:r>
            <a:r>
              <a:rPr lang="pt-BR" b="1" dirty="0" smtClean="0">
                <a:latin typeface="Calibri" pitchFamily="34" charset="0"/>
              </a:rPr>
              <a:t/>
            </a:r>
            <a:br>
              <a:rPr lang="pt-BR" b="1" dirty="0" smtClean="0">
                <a:latin typeface="Calibri" pitchFamily="34" charset="0"/>
              </a:rPr>
            </a:br>
            <a:endParaRPr lang="pt-BR" sz="3100" dirty="0">
              <a:latin typeface="Calibri" pitchFamily="34" charset="0"/>
            </a:endParaRPr>
          </a:p>
        </p:txBody>
      </p:sp>
      <p:pic>
        <p:nvPicPr>
          <p:cNvPr id="1027" name="Picture 3" descr="D:\Users\Gabriel\Desktop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24744"/>
            <a:ext cx="3960862" cy="2989812"/>
          </a:xfrm>
          <a:prstGeom prst="rect">
            <a:avLst/>
          </a:prstGeom>
          <a:noFill/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etodos.png"/>
          <p:cNvPicPr>
            <a:picLocks noChangeAspect="1"/>
          </p:cNvPicPr>
          <p:nvPr/>
        </p:nvPicPr>
        <p:blipFill>
          <a:blip r:embed="rId2" cstate="print">
            <a:lum bright="88000"/>
          </a:blip>
          <a:stretch>
            <a:fillRect/>
          </a:stretch>
        </p:blipFill>
        <p:spPr>
          <a:xfrm>
            <a:off x="3491880" y="1844824"/>
            <a:ext cx="5167099" cy="45642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pt-BR" sz="2800" dirty="0" smtClean="0"/>
              <a:t>Evento: 7 e 8 de outubro no espaço do Monteiro Lobato;</a:t>
            </a:r>
          </a:p>
          <a:p>
            <a:pPr algn="just">
              <a:spcBef>
                <a:spcPts val="0"/>
              </a:spcBef>
            </a:pPr>
            <a:endParaRPr lang="pt-BR" sz="2800" dirty="0" smtClean="0"/>
          </a:p>
          <a:p>
            <a:pPr algn="just">
              <a:spcBef>
                <a:spcPts val="0"/>
              </a:spcBef>
            </a:pPr>
            <a:r>
              <a:rPr lang="pt-BR" sz="2800" dirty="0" smtClean="0"/>
              <a:t>Pesquisa </a:t>
            </a:r>
            <a:r>
              <a:rPr lang="pt-BR" sz="2800" dirty="0" smtClean="0"/>
              <a:t>quantitativa; </a:t>
            </a:r>
          </a:p>
          <a:p>
            <a:pPr algn="just">
              <a:spcBef>
                <a:spcPts val="0"/>
              </a:spcBef>
            </a:pPr>
            <a:endParaRPr lang="pt-BR" sz="2800" dirty="0"/>
          </a:p>
          <a:p>
            <a:pPr algn="just">
              <a:spcBef>
                <a:spcPts val="0"/>
              </a:spcBef>
            </a:pPr>
            <a:r>
              <a:rPr lang="pt-BR" sz="2800" dirty="0"/>
              <a:t>Aplicação de 242 </a:t>
            </a:r>
            <a:r>
              <a:rPr lang="pt-BR" sz="2800" dirty="0" smtClean="0"/>
              <a:t>questionários; </a:t>
            </a:r>
          </a:p>
          <a:p>
            <a:pPr algn="just">
              <a:spcBef>
                <a:spcPts val="0"/>
              </a:spcBef>
            </a:pPr>
            <a:endParaRPr lang="pt-BR" sz="2800" dirty="0" smtClean="0"/>
          </a:p>
          <a:p>
            <a:pPr algn="just">
              <a:spcBef>
                <a:spcPts val="0"/>
              </a:spcBef>
            </a:pPr>
            <a:r>
              <a:rPr lang="pt-BR" sz="2800" dirty="0" smtClean="0"/>
              <a:t>A pesquisa tem </a:t>
            </a:r>
            <a:r>
              <a:rPr lang="pt-BR" sz="2800" dirty="0"/>
              <a:t>nível de confiança de 90</a:t>
            </a:r>
            <a:r>
              <a:rPr lang="pt-BR" sz="2800" dirty="0" smtClean="0"/>
              <a:t>% e margem </a:t>
            </a:r>
            <a:r>
              <a:rPr lang="pt-BR" sz="2800" dirty="0"/>
              <a:t>de erro de 5</a:t>
            </a:r>
            <a:r>
              <a:rPr lang="pt-BR" sz="2800" dirty="0" smtClean="0"/>
              <a:t>%;</a:t>
            </a:r>
          </a:p>
          <a:p>
            <a:pPr algn="just">
              <a:spcBef>
                <a:spcPts val="0"/>
              </a:spcBef>
            </a:pPr>
            <a:endParaRPr lang="pt-BR" sz="2800" dirty="0"/>
          </a:p>
          <a:p>
            <a:pPr algn="just">
              <a:spcBef>
                <a:spcPts val="0"/>
              </a:spcBef>
            </a:pPr>
            <a:r>
              <a:rPr lang="pt-BR" sz="2800" dirty="0"/>
              <a:t>Perguntas abertas e </a:t>
            </a:r>
            <a:r>
              <a:rPr lang="pt-BR" sz="2800" dirty="0" smtClean="0"/>
              <a:t>fechadas.</a:t>
            </a:r>
            <a:endParaRPr lang="pt-BR" sz="2800" dirty="0" smtClean="0"/>
          </a:p>
          <a:p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  <a:latin typeface="Calibri" pitchFamily="34" charset="0"/>
              </a:rPr>
              <a:t>A PESQUISA</a:t>
            </a:r>
            <a:endParaRPr lang="pt-BR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GÊNERO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045823"/>
              </p:ext>
            </p:extLst>
          </p:nvPr>
        </p:nvGraphicFramePr>
        <p:xfrm>
          <a:off x="395536" y="16288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66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TIPO DE VIAJANTE 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27" name="Espaço Reservado para Conteú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712015"/>
              </p:ext>
            </p:extLst>
          </p:nvPr>
        </p:nvGraphicFramePr>
        <p:xfrm>
          <a:off x="493204" y="16288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4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FAIXA ETÁRIA 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582382"/>
              </p:ext>
            </p:extLst>
          </p:nvPr>
        </p:nvGraphicFramePr>
        <p:xfrm>
          <a:off x="251520" y="155679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7544" y="47625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ESTADO DE ORIGEM 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3568" y="1570434"/>
            <a:ext cx="387157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9900" b="1" cap="none" spc="0" dirty="0" smtClean="0">
                <a:ln w="28575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SP</a:t>
            </a:r>
            <a:endParaRPr lang="pt-BR" sz="19900" b="1" cap="none" spc="0" dirty="0">
              <a:ln w="28575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51695" y="2132856"/>
            <a:ext cx="14157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RJ</a:t>
            </a:r>
          </a:p>
          <a:p>
            <a:pPr algn="ctr"/>
            <a:r>
              <a:rPr lang="pt-BR" sz="5400" b="1" dirty="0" smtClean="0">
                <a:ln w="19050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PR</a:t>
            </a:r>
          </a:p>
          <a:p>
            <a:pPr algn="ctr"/>
            <a:r>
              <a:rPr lang="pt-BR" sz="5400" b="1" cap="none" spc="0" dirty="0" smtClean="0">
                <a:ln w="19050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MG</a:t>
            </a:r>
            <a:endParaRPr lang="pt-BR" sz="5400" b="1" cap="none" spc="0" dirty="0">
              <a:ln w="19050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51295" y="4797152"/>
            <a:ext cx="6365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9050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30000"/>
                    </a:prstClr>
                  </a:outerShdw>
                </a:effectLst>
                <a:latin typeface="Arial Black" pitchFamily="34" charset="0"/>
              </a:rPr>
              <a:t>AM – GO – MS – RS – SC </a:t>
            </a:r>
            <a:endParaRPr lang="pt-BR" sz="3600" b="1" cap="none" spc="0" dirty="0">
              <a:ln w="19050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63109" y="4149080"/>
            <a:ext cx="28328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210 (87,2%)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463863" y="2276872"/>
            <a:ext cx="22846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10 (4,2%)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600921" y="3140968"/>
            <a:ext cx="2010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9 (3,7%)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600921" y="3996353"/>
            <a:ext cx="2010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7 (2,9%)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719447" y="5373216"/>
            <a:ext cx="36535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  (0,41%) cada</a:t>
            </a:r>
            <a:endParaRPr lang="pt-B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</a:rPr>
              <a:t>PRIMEIRA VEZ A SOROCABA?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789793"/>
              </p:ext>
            </p:extLst>
          </p:nvPr>
        </p:nvGraphicFramePr>
        <p:xfrm>
          <a:off x="493204" y="148478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544" y="692696"/>
            <a:ext cx="9865096" cy="72008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FF"/>
                </a:solidFill>
              </a:rPr>
              <a:t>TEMPO DE PERMANÊNCIA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87300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3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so">
  <a:themeElements>
    <a:clrScheme name="OTURESP 1">
      <a:dk1>
        <a:srgbClr val="7C7676"/>
      </a:dk1>
      <a:lt1>
        <a:srgbClr val="D8D8D8"/>
      </a:lt1>
      <a:dk2>
        <a:srgbClr val="696464"/>
      </a:dk2>
      <a:lt2>
        <a:srgbClr val="F2F2F2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9B2D1F"/>
      </a:hlink>
      <a:folHlink>
        <a:srgbClr val="96A9A9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286</Words>
  <Application>Microsoft Office PowerPoint</Application>
  <PresentationFormat>Apresentação na tela (4:3)</PresentationFormat>
  <Paragraphs>103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Tema do Office</vt:lpstr>
      <vt:lpstr>Concurso</vt:lpstr>
      <vt:lpstr>Apresentação do PowerPoint</vt:lpstr>
      <vt:lpstr>PERFIL DOS TURISTAS E VISITANTES  </vt:lpstr>
      <vt:lpstr>A PESQUISA</vt:lpstr>
      <vt:lpstr>GÊNERO</vt:lpstr>
      <vt:lpstr>TIPO DE VIAJANTE </vt:lpstr>
      <vt:lpstr>FAIXA ETÁRIA </vt:lpstr>
      <vt:lpstr>ESTADO DE ORIGEM </vt:lpstr>
      <vt:lpstr>PRIMEIRA VEZ A SOROCABA?</vt:lpstr>
      <vt:lpstr>TEMPO DE PERMANÊNCIA</vt:lpstr>
      <vt:lpstr>HOSPEDAGEM</vt:lpstr>
      <vt:lpstr>PREVISÃO DE GASTOS POR DIA (R$)</vt:lpstr>
      <vt:lpstr>PERFIL PREDOMINANTE </vt:lpstr>
      <vt:lpstr>PERFIL PREDOMINANTE </vt:lpstr>
      <vt:lpstr>OUTRAS CONSIDERAÇÕES</vt:lpstr>
      <vt:lpstr>MUITO OBRIGADO!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</dc:creator>
  <cp:lastModifiedBy>User</cp:lastModifiedBy>
  <cp:revision>83</cp:revision>
  <dcterms:created xsi:type="dcterms:W3CDTF">2017-06-29T12:32:41Z</dcterms:created>
  <dcterms:modified xsi:type="dcterms:W3CDTF">2017-11-10T15:14:02Z</dcterms:modified>
</cp:coreProperties>
</file>