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70" d="100"/>
          <a:sy n="70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02/07/2017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tedoze.costa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oturesp@ufscar.br" TargetMode="External"/><Relationship Id="rId4" Type="http://schemas.openxmlformats.org/officeDocument/2006/relationships/hyperlink" Target="mailto:kellymacielm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4544" y="4941168"/>
            <a:ext cx="9865096" cy="1368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-proex-posi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229200"/>
            <a:ext cx="2160240" cy="820451"/>
          </a:xfrm>
          <a:prstGeom prst="rect">
            <a:avLst/>
          </a:prstGeom>
          <a:ln>
            <a:noFill/>
          </a:ln>
          <a:effectLst>
            <a:outerShdw dist="12700" dir="2700000" algn="tl" rotWithShape="0">
              <a:schemeClr val="bg1">
                <a:alpha val="60000"/>
              </a:schemeClr>
            </a:outerShdw>
          </a:effectLst>
        </p:spPr>
      </p:pic>
      <p:pic>
        <p:nvPicPr>
          <p:cNvPr id="6" name="Imagem 5" descr="logoufsca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13176"/>
            <a:ext cx="1584176" cy="1155210"/>
          </a:xfrm>
          <a:prstGeom prst="rect">
            <a:avLst/>
          </a:prstGeom>
          <a:effectLst>
            <a:outerShdw dist="12700" dir="2700000" algn="tl" rotWithShape="0">
              <a:schemeClr val="bg1">
                <a:alpha val="60000"/>
              </a:schemeClr>
            </a:outerShdw>
          </a:effectLst>
        </p:spPr>
      </p:pic>
      <p:pic>
        <p:nvPicPr>
          <p:cNvPr id="7" name="Imagem 6" descr="oturesp logo 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855" y="1203817"/>
            <a:ext cx="7247545" cy="3017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VOCAÇÃO TURÍSTICA DA RMS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8" name="Espaço Reservado para Conteúdo 7" descr="categorias final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7060870" cy="4525962"/>
          </a:xfrm>
        </p:spPr>
      </p:pic>
    </p:spTree>
    <p:extLst>
      <p:ext uri="{BB962C8B-B14F-4D97-AF65-F5344CB8AC3E}">
        <p14:creationId xmlns:p14="http://schemas.microsoft.com/office/powerpoint/2010/main" val="4142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xclamação.png"/>
          <p:cNvPicPr>
            <a:picLocks noChangeAspect="1"/>
          </p:cNvPicPr>
          <p:nvPr/>
        </p:nvPicPr>
        <p:blipFill>
          <a:blip r:embed="rId2" cstate="print">
            <a:lum bright="85000"/>
          </a:blip>
          <a:stretch>
            <a:fillRect/>
          </a:stretch>
        </p:blipFill>
        <p:spPr>
          <a:xfrm rot="405236">
            <a:off x="4109938" y="2013944"/>
            <a:ext cx="4008541" cy="46243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Grande parte dos municípios não possui COMTUR e </a:t>
            </a:r>
            <a:r>
              <a:rPr lang="pt-BR" dirty="0" smtClean="0"/>
              <a:t>PDT concomitantemente;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Existência de municípios com </a:t>
            </a:r>
            <a:r>
              <a:rPr lang="pt-BR" dirty="0" err="1" smtClean="0"/>
              <a:t>PDTs</a:t>
            </a:r>
            <a:r>
              <a:rPr lang="pt-BR" dirty="0" smtClean="0"/>
              <a:t>, porém ausentes de profissionais qualificados na área do turismo;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Presença </a:t>
            </a:r>
            <a:r>
              <a:rPr lang="pt-BR" dirty="0"/>
              <a:t>de um corpo </a:t>
            </a:r>
            <a:r>
              <a:rPr lang="pt-BR" dirty="0" smtClean="0"/>
              <a:t>técnico qualificado pode </a:t>
            </a:r>
            <a:r>
              <a:rPr lang="pt-BR" dirty="0"/>
              <a:t>ter tido relevância no </a:t>
            </a:r>
            <a:r>
              <a:rPr lang="pt-BR" dirty="0" err="1" smtClean="0"/>
              <a:t>impulsionamento</a:t>
            </a:r>
            <a:r>
              <a:rPr lang="pt-BR" dirty="0" smtClean="0"/>
              <a:t> do turismo de forma geral.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OUTRAS CONSIDERAÇÕES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A atividade turística pode </a:t>
            </a:r>
            <a:r>
              <a:rPr lang="pt-BR" dirty="0"/>
              <a:t>alavancar a popularidade de novos segmentos </a:t>
            </a:r>
            <a:r>
              <a:rPr lang="pt-BR" dirty="0" smtClean="0"/>
              <a:t>do turismo complementares;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Diversificação </a:t>
            </a:r>
            <a:r>
              <a:rPr lang="pt-BR" dirty="0"/>
              <a:t>dos </a:t>
            </a:r>
            <a:r>
              <a:rPr lang="pt-BR" dirty="0" smtClean="0"/>
              <a:t>atrativos;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Maior </a:t>
            </a:r>
            <a:r>
              <a:rPr lang="pt-BR" dirty="0"/>
              <a:t>satisfação do </a:t>
            </a:r>
            <a:r>
              <a:rPr lang="pt-BR" dirty="0" smtClean="0"/>
              <a:t>turista.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TURISMO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 black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 rot="2538106">
            <a:off x="3190563" y="1183152"/>
            <a:ext cx="4203449" cy="54384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dirty="0" smtClean="0"/>
              <a:t>Gabriel Costa</a:t>
            </a:r>
          </a:p>
          <a:p>
            <a:pPr marL="0" indent="0" algn="r">
              <a:buNone/>
            </a:pPr>
            <a:r>
              <a:rPr lang="pt-BR" dirty="0" smtClean="0">
                <a:hlinkClick r:id="rId3"/>
              </a:rPr>
              <a:t>setedoze.costa@gmail.com</a:t>
            </a: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Kelly Maciel</a:t>
            </a:r>
          </a:p>
          <a:p>
            <a:pPr marL="0" indent="0" algn="r">
              <a:buNone/>
            </a:pPr>
            <a:r>
              <a:rPr lang="pt-BR" dirty="0" smtClean="0">
                <a:hlinkClick r:id="rId4"/>
              </a:rPr>
              <a:t>kellymacielm@gmail.com</a:t>
            </a: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OTURESP</a:t>
            </a:r>
          </a:p>
          <a:p>
            <a:pPr marL="0" indent="0" algn="r">
              <a:buNone/>
            </a:pPr>
            <a:r>
              <a:rPr lang="pt-BR" dirty="0" smtClean="0">
                <a:hlinkClick r:id="rId5"/>
              </a:rPr>
              <a:t>oturesp@ufscar.br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MUITO OBRIGADO!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 black.png"/>
          <p:cNvPicPr>
            <a:picLocks noChangeAspect="1"/>
          </p:cNvPicPr>
          <p:nvPr/>
        </p:nvPicPr>
        <p:blipFill>
          <a:blip r:embed="rId3" cstate="print">
            <a:lum bright="88000"/>
          </a:blip>
          <a:stretch>
            <a:fillRect/>
          </a:stretch>
        </p:blipFill>
        <p:spPr>
          <a:xfrm rot="2672595">
            <a:off x="3820874" y="685468"/>
            <a:ext cx="4078424" cy="52766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Calibri" pitchFamily="34" charset="0"/>
              </a:rPr>
              <a:t>ESTADO DA ARTE DO TURISMO NA REGIÃO METROPOLITANA   DE SOROCABA </a:t>
            </a:r>
            <a:r>
              <a:rPr lang="pt-BR" b="1" dirty="0">
                <a:latin typeface="Calibri" pitchFamily="34" charset="0"/>
              </a:rPr>
              <a:t>(RMS</a:t>
            </a:r>
            <a:r>
              <a:rPr lang="pt-BR" b="1" dirty="0" smtClean="0">
                <a:latin typeface="Calibri" pitchFamily="34" charset="0"/>
              </a:rPr>
              <a:t>)</a:t>
            </a:r>
            <a:br>
              <a:rPr lang="pt-BR" b="1" dirty="0" smtClean="0">
                <a:latin typeface="Calibri" pitchFamily="34" charset="0"/>
              </a:rPr>
            </a:br>
            <a:r>
              <a:rPr lang="pt-BR" b="1" dirty="0" smtClean="0">
                <a:latin typeface="Calibri" pitchFamily="34" charset="0"/>
              </a:rPr>
              <a:t/>
            </a:r>
            <a:br>
              <a:rPr lang="pt-BR" b="1" dirty="0" smtClean="0">
                <a:latin typeface="Calibri" pitchFamily="34" charset="0"/>
              </a:rPr>
            </a:br>
            <a:r>
              <a:rPr lang="pt-BR" sz="3100" dirty="0" smtClean="0">
                <a:latin typeface="Calibri" pitchFamily="34" charset="0"/>
              </a:rPr>
              <a:t>Eixo: Gestão Pública do Turismo</a:t>
            </a:r>
            <a:endParaRPr lang="pt-BR" sz="3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arget.png"/>
          <p:cNvPicPr>
            <a:picLocks noChangeAspect="1"/>
          </p:cNvPicPr>
          <p:nvPr/>
        </p:nvPicPr>
        <p:blipFill>
          <a:blip r:embed="rId2" cstate="print">
            <a:lum bright="87000"/>
          </a:blip>
          <a:stretch>
            <a:fillRect/>
          </a:stretch>
        </p:blipFill>
        <p:spPr>
          <a:xfrm>
            <a:off x="3383360" y="1916832"/>
            <a:ext cx="5760640" cy="46085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600" dirty="0" smtClean="0">
                <a:latin typeface="Calibri" pitchFamily="34" charset="0"/>
              </a:rPr>
              <a:t>Observar </a:t>
            </a:r>
            <a:r>
              <a:rPr lang="pt-BR" sz="3600" dirty="0">
                <a:latin typeface="Calibri" pitchFamily="34" charset="0"/>
              </a:rPr>
              <a:t>o panorama </a:t>
            </a:r>
            <a:r>
              <a:rPr lang="pt-BR" sz="3600" dirty="0" smtClean="0">
                <a:latin typeface="Calibri" pitchFamily="34" charset="0"/>
              </a:rPr>
              <a:t>da gestão pública do </a:t>
            </a:r>
            <a:r>
              <a:rPr lang="pt-BR" sz="3600" dirty="0">
                <a:latin typeface="Calibri" pitchFamily="34" charset="0"/>
              </a:rPr>
              <a:t>turismo nas 27 cidades que compõem a Região Metropolitana de </a:t>
            </a:r>
            <a:r>
              <a:rPr lang="pt-BR" sz="3600" dirty="0" smtClean="0">
                <a:latin typeface="Calibri" pitchFamily="34" charset="0"/>
              </a:rPr>
              <a:t>Sorocaba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OBJETIVO GERAL</a:t>
            </a:r>
            <a:endParaRPr lang="pt-BR" dirty="0">
              <a:solidFill>
                <a:srgbClr val="FFFF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etodos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>
            <a:off x="3491880" y="1844824"/>
            <a:ext cx="5167099" cy="45642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Calibri" pitchFamily="34" charset="0"/>
              </a:rPr>
              <a:t>Pesquisa classificada como </a:t>
            </a:r>
            <a:r>
              <a:rPr lang="pt-BR" sz="2800" dirty="0" err="1" smtClean="0">
                <a:latin typeface="Calibri" pitchFamily="34" charset="0"/>
              </a:rPr>
              <a:t>quali</a:t>
            </a:r>
            <a:r>
              <a:rPr lang="pt-BR" sz="2800" dirty="0" smtClean="0">
                <a:latin typeface="Calibri" pitchFamily="34" charset="0"/>
              </a:rPr>
              <a:t>-quantitativa </a:t>
            </a:r>
            <a:r>
              <a:rPr lang="pt-BR" sz="2800" dirty="0">
                <a:latin typeface="Calibri" pitchFamily="34" charset="0"/>
              </a:rPr>
              <a:t>com caráter </a:t>
            </a:r>
            <a:r>
              <a:rPr lang="pt-BR" sz="2800" dirty="0" smtClean="0">
                <a:latin typeface="Calibri" pitchFamily="34" charset="0"/>
              </a:rPr>
              <a:t>exploratório;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</a:rPr>
              <a:t>Realização de </a:t>
            </a:r>
            <a:r>
              <a:rPr lang="pt-BR" sz="2800" dirty="0">
                <a:latin typeface="Calibri" pitchFamily="34" charset="0"/>
              </a:rPr>
              <a:t>p</a:t>
            </a:r>
            <a:r>
              <a:rPr lang="pt-BR" sz="2800" dirty="0" smtClean="0">
                <a:latin typeface="Calibri" pitchFamily="34" charset="0"/>
              </a:rPr>
              <a:t>esquisa bibliográfica;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</a:rPr>
              <a:t>Entrevistas </a:t>
            </a:r>
            <a:r>
              <a:rPr lang="pt-BR" sz="2800" dirty="0">
                <a:latin typeface="Calibri" pitchFamily="34" charset="0"/>
              </a:rPr>
              <a:t>estruturadas </a:t>
            </a:r>
            <a:r>
              <a:rPr lang="pt-BR" sz="2800" dirty="0" smtClean="0">
                <a:latin typeface="Calibri" pitchFamily="34" charset="0"/>
              </a:rPr>
              <a:t>com </a:t>
            </a:r>
            <a:r>
              <a:rPr lang="pt-BR" sz="2800" dirty="0">
                <a:latin typeface="Calibri" pitchFamily="34" charset="0"/>
              </a:rPr>
              <a:t>as secretarias responsáveis pela pasta de </a:t>
            </a:r>
            <a:r>
              <a:rPr lang="pt-BR" sz="2800" dirty="0" smtClean="0">
                <a:latin typeface="Calibri" pitchFamily="34" charset="0"/>
              </a:rPr>
              <a:t>Turismo;</a:t>
            </a:r>
          </a:p>
          <a:p>
            <a:pPr algn="just"/>
            <a:endParaRPr lang="pt-BR" sz="2800" dirty="0" smtClean="0">
              <a:latin typeface="Calibri" pitchFamily="34" charset="0"/>
            </a:endParaRPr>
          </a:p>
          <a:p>
            <a:pPr algn="just"/>
            <a:r>
              <a:rPr lang="pt-BR" sz="2800" dirty="0" smtClean="0">
                <a:latin typeface="Calibri" pitchFamily="34" charset="0"/>
              </a:rPr>
              <a:t>Consulta </a:t>
            </a:r>
            <a:r>
              <a:rPr lang="pt-BR" sz="2800" dirty="0">
                <a:latin typeface="Calibri" pitchFamily="34" charset="0"/>
              </a:rPr>
              <a:t>à base de dados </a:t>
            </a:r>
            <a:r>
              <a:rPr lang="pt-BR" sz="2800" dirty="0" smtClean="0">
                <a:latin typeface="Calibri" pitchFamily="34" charset="0"/>
              </a:rPr>
              <a:t>do OTURESP.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alibri" pitchFamily="34" charset="0"/>
              </a:rPr>
              <a:t>PROCEDIMENTOS METODOLÓGICOS</a:t>
            </a:r>
            <a:endParaRPr lang="pt-BR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heckok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>
            <a:off x="3851920" y="1988840"/>
            <a:ext cx="4241260" cy="42412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turismo na região dá-se de forma heterogênea;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Interesse das cidades no fomento do turismo;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9 cidades (33%) presentes no Mapa do Turismo Brasileiro e 21 (70%)  no </a:t>
            </a:r>
            <a:r>
              <a:rPr lang="pt-BR" dirty="0"/>
              <a:t>Programa de Regionalização do Turismo do Estado de São </a:t>
            </a:r>
            <a:r>
              <a:rPr lang="pt-BR" dirty="0" smtClean="0"/>
              <a:t>Paulo;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Turismo considerado como atividade real e potencial.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RESULTADOS SOBRE A REGIÃO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Estrutura organizacional da maioria das  secretarias manteve-se (19 cidades ou 69,9%).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Entre as mudanças administrativas: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/>
              <a:t>Mudança dos gestores</a:t>
            </a:r>
            <a:r>
              <a:rPr lang="pt-BR" dirty="0" smtClean="0"/>
              <a:t>;</a:t>
            </a: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Migração da pasta de turismo para outras pastas;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Inclusão </a:t>
            </a:r>
            <a:r>
              <a:rPr lang="pt-BR" dirty="0"/>
              <a:t>de outras </a:t>
            </a:r>
            <a:r>
              <a:rPr lang="pt-BR" dirty="0" smtClean="0"/>
              <a:t>pastas.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pt-BR" dirty="0" smtClean="0"/>
              <a:t>Possibilidade de descontinuidade das políticas públicas.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noFill/>
          <a:effectLst/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 dirty="0" smtClean="0">
                <a:solidFill>
                  <a:srgbClr val="FFFFFF"/>
                </a:solidFill>
                <a:effectLst/>
              </a:rPr>
              <a:t>GESTÃO MUNICIPAL DO TURISMO</a:t>
            </a:r>
            <a:endParaRPr lang="pt-BR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pelo ic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88000"/>
          </a:blip>
          <a:stretch>
            <a:fillRect/>
          </a:stretch>
        </p:blipFill>
        <p:spPr>
          <a:xfrm rot="20908467">
            <a:off x="3829164" y="1778803"/>
            <a:ext cx="4876800" cy="4876800"/>
          </a:xfrm>
          <a:prstGeom prst="rect">
            <a:avLst/>
          </a:prstGeom>
          <a:noFill/>
          <a:effectLst/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576064"/>
          </a:xfrm>
        </p:spPr>
        <p:txBody>
          <a:bodyPr/>
          <a:lstStyle/>
          <a:p>
            <a:r>
              <a:rPr lang="pt-BR" dirty="0" smtClean="0"/>
              <a:t>Corpo </a:t>
            </a:r>
            <a:r>
              <a:rPr lang="pt-BR" dirty="0"/>
              <a:t>técnico qualificado em </a:t>
            </a:r>
            <a:r>
              <a:rPr lang="pt-BR" dirty="0" smtClean="0"/>
              <a:t>turismo em 13 cidades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RECURSOS HUMANOS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7" name="Imagem 6" descr="graduaçã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6665104" cy="295232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644008" y="580526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Total de profissionais com formação em turismo na região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408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maioria </a:t>
            </a:r>
            <a:r>
              <a:rPr lang="pt-BR" dirty="0"/>
              <a:t>dos municípios está com </a:t>
            </a:r>
            <a:r>
              <a:rPr lang="pt-BR" dirty="0" smtClean="0"/>
              <a:t>COMTUR </a:t>
            </a:r>
            <a:r>
              <a:rPr lang="pt-BR" dirty="0"/>
              <a:t>ativo e </a:t>
            </a:r>
            <a:r>
              <a:rPr lang="pt-BR" dirty="0" smtClean="0"/>
              <a:t>operante (14 cidades ou 51,9%);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Sugestão de uma gestão </a:t>
            </a:r>
            <a:r>
              <a:rPr lang="pt-BR" dirty="0"/>
              <a:t>mais participativa do </a:t>
            </a:r>
            <a:r>
              <a:rPr lang="pt-BR" i="1" dirty="0"/>
              <a:t>trade </a:t>
            </a:r>
            <a:r>
              <a:rPr lang="pt-BR" dirty="0"/>
              <a:t>na gestão </a:t>
            </a:r>
            <a:r>
              <a:rPr lang="pt-BR" dirty="0" smtClean="0"/>
              <a:t>turística;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Atividades dos </a:t>
            </a:r>
            <a:r>
              <a:rPr lang="pt-BR" dirty="0" err="1" smtClean="0"/>
              <a:t>COMTURs</a:t>
            </a:r>
            <a:r>
              <a:rPr lang="pt-BR" dirty="0" smtClean="0"/>
              <a:t> iniciadas </a:t>
            </a:r>
            <a:r>
              <a:rPr lang="pt-BR" dirty="0"/>
              <a:t>após o ano de </a:t>
            </a:r>
            <a:r>
              <a:rPr lang="pt-BR" dirty="0" smtClean="0"/>
              <a:t>2015;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Influência da </a:t>
            </a:r>
            <a:r>
              <a:rPr lang="pt-BR" dirty="0"/>
              <a:t>lei estadual nº </a:t>
            </a:r>
            <a:r>
              <a:rPr lang="pt-BR" dirty="0" smtClean="0"/>
              <a:t>1.261/2015.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COMTUR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Menos </a:t>
            </a:r>
            <a:r>
              <a:rPr lang="pt-BR" dirty="0"/>
              <a:t>da metade dos municípios </a:t>
            </a:r>
            <a:r>
              <a:rPr lang="pt-BR" dirty="0" smtClean="0"/>
              <a:t>possui (12 cidades ou 44,4%);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Estâncias Turísticas </a:t>
            </a:r>
            <a:r>
              <a:rPr lang="pt-BR" dirty="0" smtClean="0"/>
              <a:t>necessitam revisar </a:t>
            </a:r>
            <a:r>
              <a:rPr lang="pt-BR" dirty="0"/>
              <a:t>tal </a:t>
            </a:r>
            <a:r>
              <a:rPr lang="pt-BR" dirty="0" smtClean="0"/>
              <a:t>documento;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Entrega </a:t>
            </a:r>
            <a:r>
              <a:rPr lang="pt-BR" dirty="0"/>
              <a:t>dos </a:t>
            </a:r>
            <a:r>
              <a:rPr lang="pt-BR" dirty="0" err="1"/>
              <a:t>PDTs</a:t>
            </a:r>
            <a:r>
              <a:rPr lang="pt-BR" dirty="0"/>
              <a:t> acentuou-se após a promulgação da lei </a:t>
            </a:r>
            <a:r>
              <a:rPr lang="pt-BR" dirty="0" smtClean="0"/>
              <a:t>nº 1.261/2015.</a:t>
            </a:r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800" dirty="0" smtClean="0">
                <a:solidFill>
                  <a:srgbClr val="FFFFFF"/>
                </a:solidFill>
              </a:rPr>
              <a:t>PLANO DE DESENVOLMENTO TURÍSTICO</a:t>
            </a:r>
            <a:endParaRPr lang="pt-BR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so">
  <a:themeElements>
    <a:clrScheme name="OTURESP 1">
      <a:dk1>
        <a:srgbClr val="7C7676"/>
      </a:dk1>
      <a:lt1>
        <a:srgbClr val="D8D8D8"/>
      </a:lt1>
      <a:dk2>
        <a:srgbClr val="696464"/>
      </a:dk2>
      <a:lt2>
        <a:srgbClr val="F2F2F2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9B2D1F"/>
      </a:hlink>
      <a:folHlink>
        <a:srgbClr val="96A9A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360</Words>
  <Application>Microsoft Office PowerPoint</Application>
  <PresentationFormat>Apresentação na tela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Wingdings 2</vt:lpstr>
      <vt:lpstr>Wingdings 3</vt:lpstr>
      <vt:lpstr>Tema do Office</vt:lpstr>
      <vt:lpstr>Concurso</vt:lpstr>
      <vt:lpstr>Apresentação do PowerPoint</vt:lpstr>
      <vt:lpstr>ESTADO DA ARTE DO TURISMO NA REGIÃO METROPOLITANA   DE SOROCABA (RMS)  Eixo: Gestão Pública do Turismo</vt:lpstr>
      <vt:lpstr>OBJETIVO GERAL</vt:lpstr>
      <vt:lpstr>PROCEDIMENTOS METODOLÓGICOS</vt:lpstr>
      <vt:lpstr>RESULTADOS SOBRE A REGIÃO</vt:lpstr>
      <vt:lpstr>GESTÃO MUNICIPAL DO TURISMO</vt:lpstr>
      <vt:lpstr>RECURSOS HUMANOS</vt:lpstr>
      <vt:lpstr>COMTUR</vt:lpstr>
      <vt:lpstr>PLANO DE DESENVOLMENTO TURÍSTICO</vt:lpstr>
      <vt:lpstr>VOCAÇÃO TURÍSTICA DA RMS</vt:lpstr>
      <vt:lpstr>OUTRAS CONSIDERAÇÕES</vt:lpstr>
      <vt:lpstr>TURISMO</vt:lpstr>
      <vt:lpstr>MUITO OBRIGADO!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Telma Darn</cp:lastModifiedBy>
  <cp:revision>47</cp:revision>
  <dcterms:created xsi:type="dcterms:W3CDTF">2017-06-29T12:32:41Z</dcterms:created>
  <dcterms:modified xsi:type="dcterms:W3CDTF">2017-07-03T00:47:29Z</dcterms:modified>
</cp:coreProperties>
</file>